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4372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4372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0" y="0"/>
                </a:moveTo>
                <a:lnTo>
                  <a:pt x="3028949" y="0"/>
                </a:lnTo>
                <a:lnTo>
                  <a:pt x="302894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4372E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392507"/>
            <a:ext cx="1031240" cy="4969510"/>
          </a:xfrm>
          <a:custGeom>
            <a:avLst/>
            <a:gdLst/>
            <a:ahLst/>
            <a:cxnLst/>
            <a:rect l="l" t="t" r="r" b="b"/>
            <a:pathLst>
              <a:path w="1031240" h="4969509">
                <a:moveTo>
                  <a:pt x="1030747" y="4969045"/>
                </a:moveTo>
                <a:lnTo>
                  <a:pt x="0" y="4969045"/>
                </a:lnTo>
                <a:lnTo>
                  <a:pt x="0" y="0"/>
                </a:lnTo>
                <a:lnTo>
                  <a:pt x="1030747" y="0"/>
                </a:lnTo>
                <a:lnTo>
                  <a:pt x="1030747" y="4969045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192279" y="9079259"/>
            <a:ext cx="1414780" cy="1207770"/>
          </a:xfrm>
          <a:custGeom>
            <a:avLst/>
            <a:gdLst/>
            <a:ahLst/>
            <a:cxnLst/>
            <a:rect l="l" t="t" r="r" b="b"/>
            <a:pathLst>
              <a:path w="1414779" h="1207770">
                <a:moveTo>
                  <a:pt x="0" y="0"/>
                </a:moveTo>
                <a:lnTo>
                  <a:pt x="1414339" y="0"/>
                </a:lnTo>
                <a:lnTo>
                  <a:pt x="1414339" y="1207740"/>
                </a:lnTo>
                <a:lnTo>
                  <a:pt x="0" y="1207740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28700" y="1028700"/>
            <a:ext cx="4848225" cy="9525"/>
          </a:xfrm>
          <a:custGeom>
            <a:avLst/>
            <a:gdLst/>
            <a:ahLst/>
            <a:cxnLst/>
            <a:rect l="l" t="t" r="r" b="b"/>
            <a:pathLst>
              <a:path w="4848225" h="9525">
                <a:moveTo>
                  <a:pt x="4848224" y="9524"/>
                </a:moveTo>
                <a:lnTo>
                  <a:pt x="0" y="9524"/>
                </a:lnTo>
                <a:lnTo>
                  <a:pt x="0" y="0"/>
                </a:lnTo>
                <a:lnTo>
                  <a:pt x="4848224" y="0"/>
                </a:lnTo>
                <a:lnTo>
                  <a:pt x="4848224" y="9524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4372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8700" y="9086926"/>
            <a:ext cx="762000" cy="171450"/>
          </a:xfrm>
          <a:custGeom>
            <a:avLst/>
            <a:gdLst/>
            <a:ahLst/>
            <a:cxnLst/>
            <a:rect l="l" t="t" r="r" b="b"/>
            <a:pathLst>
              <a:path w="762000" h="171450">
                <a:moveTo>
                  <a:pt x="761999" y="171449"/>
                </a:moveTo>
                <a:lnTo>
                  <a:pt x="0" y="171449"/>
                </a:lnTo>
                <a:lnTo>
                  <a:pt x="0" y="0"/>
                </a:lnTo>
                <a:lnTo>
                  <a:pt x="761999" y="0"/>
                </a:lnTo>
                <a:lnTo>
                  <a:pt x="761999" y="17144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392519"/>
            <a:ext cx="1031240" cy="4969510"/>
          </a:xfrm>
          <a:custGeom>
            <a:avLst/>
            <a:gdLst/>
            <a:ahLst/>
            <a:cxnLst/>
            <a:rect l="l" t="t" r="r" b="b"/>
            <a:pathLst>
              <a:path w="1031240" h="4969509">
                <a:moveTo>
                  <a:pt x="1030747" y="4969045"/>
                </a:moveTo>
                <a:lnTo>
                  <a:pt x="0" y="4969045"/>
                </a:lnTo>
                <a:lnTo>
                  <a:pt x="0" y="0"/>
                </a:lnTo>
                <a:lnTo>
                  <a:pt x="1030747" y="0"/>
                </a:lnTo>
                <a:lnTo>
                  <a:pt x="1030747" y="4969045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119300" y="6"/>
            <a:ext cx="8168698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915819" y="6"/>
            <a:ext cx="520065" cy="8503285"/>
          </a:xfrm>
          <a:custGeom>
            <a:avLst/>
            <a:gdLst/>
            <a:ahLst/>
            <a:cxnLst/>
            <a:rect l="l" t="t" r="r" b="b"/>
            <a:pathLst>
              <a:path w="520065" h="8503285">
                <a:moveTo>
                  <a:pt x="0" y="0"/>
                </a:moveTo>
                <a:lnTo>
                  <a:pt x="519849" y="0"/>
                </a:lnTo>
                <a:lnTo>
                  <a:pt x="519849" y="8503279"/>
                </a:lnTo>
                <a:lnTo>
                  <a:pt x="0" y="8503279"/>
                </a:lnTo>
                <a:lnTo>
                  <a:pt x="0" y="0"/>
                </a:lnTo>
                <a:close/>
              </a:path>
            </a:pathLst>
          </a:custGeom>
          <a:solidFill>
            <a:srgbClr val="E2F5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192278" y="9079259"/>
            <a:ext cx="1414780" cy="1207770"/>
          </a:xfrm>
          <a:custGeom>
            <a:avLst/>
            <a:gdLst/>
            <a:ahLst/>
            <a:cxnLst/>
            <a:rect l="l" t="t" r="r" b="b"/>
            <a:pathLst>
              <a:path w="1414779" h="1207770">
                <a:moveTo>
                  <a:pt x="0" y="0"/>
                </a:moveTo>
                <a:lnTo>
                  <a:pt x="1414339" y="0"/>
                </a:lnTo>
                <a:lnTo>
                  <a:pt x="1414339" y="1207740"/>
                </a:lnTo>
                <a:lnTo>
                  <a:pt x="0" y="1207740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4744" y="608922"/>
            <a:ext cx="4858511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4372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5783" y="2454570"/>
            <a:ext cx="11856432" cy="262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7789097" y="9824320"/>
            <a:ext cx="214630" cy="294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9086927"/>
            <a:ext cx="762000" cy="171450"/>
          </a:xfrm>
          <a:custGeom>
            <a:avLst/>
            <a:gdLst/>
            <a:ahLst/>
            <a:cxnLst/>
            <a:rect l="l" t="t" r="r" b="b"/>
            <a:pathLst>
              <a:path w="762000" h="171450">
                <a:moveTo>
                  <a:pt x="761999" y="171449"/>
                </a:moveTo>
                <a:lnTo>
                  <a:pt x="0" y="171449"/>
                </a:lnTo>
                <a:lnTo>
                  <a:pt x="0" y="0"/>
                </a:lnTo>
                <a:lnTo>
                  <a:pt x="761999" y="0"/>
                </a:lnTo>
                <a:lnTo>
                  <a:pt x="761999" y="17144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392508"/>
            <a:ext cx="1031240" cy="4969510"/>
          </a:xfrm>
          <a:custGeom>
            <a:avLst/>
            <a:gdLst/>
            <a:ahLst/>
            <a:cxnLst/>
            <a:rect l="l" t="t" r="r" b="b"/>
            <a:pathLst>
              <a:path w="1031240" h="4969509">
                <a:moveTo>
                  <a:pt x="1030747" y="4969045"/>
                </a:moveTo>
                <a:lnTo>
                  <a:pt x="0" y="4969045"/>
                </a:lnTo>
                <a:lnTo>
                  <a:pt x="0" y="0"/>
                </a:lnTo>
                <a:lnTo>
                  <a:pt x="1030747" y="0"/>
                </a:lnTo>
                <a:lnTo>
                  <a:pt x="1030747" y="4969045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02948" y="362850"/>
            <a:ext cx="5676122" cy="202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3032" y="4324413"/>
            <a:ext cx="7082790" cy="150368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1600"/>
              </a:lnSpc>
              <a:spcBef>
                <a:spcPts val="35"/>
              </a:spcBef>
            </a:pPr>
            <a:r>
              <a:rPr dirty="0" sz="3200" spc="45"/>
              <a:t>Меры </a:t>
            </a:r>
            <a:r>
              <a:rPr dirty="0" sz="3200" spc="50"/>
              <a:t>поддержки экспортно-  </a:t>
            </a:r>
            <a:r>
              <a:rPr dirty="0" sz="3200" spc="55"/>
              <a:t>ориентированных предпринимателей  </a:t>
            </a:r>
            <a:r>
              <a:rPr dirty="0" sz="3200" spc="45"/>
              <a:t>Югры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5417" y="8866504"/>
            <a:ext cx="762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5">
                <a:solidFill>
                  <a:srgbClr val="34372E"/>
                </a:solidFill>
                <a:latin typeface="Arial"/>
                <a:cs typeface="Arial"/>
              </a:rPr>
              <a:t>2</a:t>
            </a:r>
            <a:r>
              <a:rPr dirty="0" sz="2400" spc="250">
                <a:solidFill>
                  <a:srgbClr val="34372E"/>
                </a:solidFill>
                <a:latin typeface="Arial"/>
                <a:cs typeface="Arial"/>
              </a:rPr>
              <a:t>0</a:t>
            </a:r>
            <a:r>
              <a:rPr dirty="0" sz="2400" spc="35">
                <a:solidFill>
                  <a:srgbClr val="34372E"/>
                </a:solidFill>
                <a:latin typeface="Arial"/>
                <a:cs typeface="Arial"/>
              </a:rPr>
              <a:t>2</a:t>
            </a:r>
            <a:r>
              <a:rPr dirty="0" sz="2400" spc="130">
                <a:solidFill>
                  <a:srgbClr val="34372E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15819" y="0"/>
            <a:ext cx="8372475" cy="10287000"/>
            <a:chOff x="9915819" y="0"/>
            <a:chExt cx="8372475" cy="10287000"/>
          </a:xfrm>
        </p:grpSpPr>
        <p:sp>
          <p:nvSpPr>
            <p:cNvPr id="8" name="object 8"/>
            <p:cNvSpPr/>
            <p:nvPr/>
          </p:nvSpPr>
          <p:spPr>
            <a:xfrm>
              <a:off x="10175228" y="0"/>
              <a:ext cx="8112771" cy="1028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915819" y="0"/>
              <a:ext cx="520065" cy="8503285"/>
            </a:xfrm>
            <a:custGeom>
              <a:avLst/>
              <a:gdLst/>
              <a:ahLst/>
              <a:cxnLst/>
              <a:rect l="l" t="t" r="r" b="b"/>
              <a:pathLst>
                <a:path w="520065" h="8503285">
                  <a:moveTo>
                    <a:pt x="0" y="0"/>
                  </a:moveTo>
                  <a:lnTo>
                    <a:pt x="519849" y="0"/>
                  </a:lnTo>
                  <a:lnTo>
                    <a:pt x="519849" y="8503282"/>
                  </a:lnTo>
                  <a:lnTo>
                    <a:pt x="0" y="8503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192278" y="9079255"/>
              <a:ext cx="1414780" cy="1207770"/>
            </a:xfrm>
            <a:custGeom>
              <a:avLst/>
              <a:gdLst/>
              <a:ahLst/>
              <a:cxnLst/>
              <a:rect l="l" t="t" r="r" b="b"/>
              <a:pathLst>
                <a:path w="1414779" h="1207770">
                  <a:moveTo>
                    <a:pt x="0" y="0"/>
                  </a:moveTo>
                  <a:lnTo>
                    <a:pt x="1414339" y="0"/>
                  </a:lnTo>
                  <a:lnTo>
                    <a:pt x="1414339" y="1207744"/>
                  </a:lnTo>
                  <a:lnTo>
                    <a:pt x="0" y="120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4994" y="4387855"/>
            <a:ext cx="7158990" cy="135509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algn="ctr" marL="12700" marR="5080" indent="-635">
              <a:lnSpc>
                <a:spcPct val="71200"/>
              </a:lnSpc>
              <a:spcBef>
                <a:spcPts val="1345"/>
              </a:spcBef>
            </a:pPr>
            <a:r>
              <a:rPr dirty="0" sz="3600" spc="45" b="1">
                <a:solidFill>
                  <a:srgbClr val="34372E"/>
                </a:solidFill>
                <a:latin typeface="Calibri"/>
                <a:cs typeface="Calibri"/>
              </a:rPr>
              <a:t>Для </a:t>
            </a:r>
            <a:r>
              <a:rPr dirty="0" sz="3600" spc="60" b="1">
                <a:solidFill>
                  <a:srgbClr val="34372E"/>
                </a:solidFill>
                <a:latin typeface="Calibri"/>
                <a:cs typeface="Calibri"/>
              </a:rPr>
              <a:t>получения </a:t>
            </a:r>
            <a:r>
              <a:rPr dirty="0" sz="3600" spc="55" b="1">
                <a:solidFill>
                  <a:srgbClr val="34372E"/>
                </a:solidFill>
                <a:latin typeface="Calibri"/>
                <a:cs typeface="Calibri"/>
              </a:rPr>
              <a:t>услуг просим  </a:t>
            </a:r>
            <a:r>
              <a:rPr dirty="0" sz="3600" spc="60" b="1">
                <a:solidFill>
                  <a:srgbClr val="34372E"/>
                </a:solidFill>
                <a:latin typeface="Calibri"/>
                <a:cs typeface="Calibri"/>
              </a:rPr>
              <a:t>обратиться </a:t>
            </a:r>
            <a:r>
              <a:rPr dirty="0" sz="3600" b="1">
                <a:solidFill>
                  <a:srgbClr val="34372E"/>
                </a:solidFill>
                <a:latin typeface="Calibri"/>
                <a:cs typeface="Calibri"/>
              </a:rPr>
              <a:t>в </a:t>
            </a:r>
            <a:r>
              <a:rPr dirty="0" sz="3600" spc="50" b="1">
                <a:solidFill>
                  <a:srgbClr val="34372E"/>
                </a:solidFill>
                <a:latin typeface="Calibri"/>
                <a:cs typeface="Calibri"/>
              </a:rPr>
              <a:t>Фонд </a:t>
            </a:r>
            <a:r>
              <a:rPr dirty="0" sz="3600" spc="35" b="1">
                <a:solidFill>
                  <a:srgbClr val="34372E"/>
                </a:solidFill>
                <a:latin typeface="Calibri"/>
                <a:cs typeface="Calibri"/>
              </a:rPr>
              <a:t>по </a:t>
            </a:r>
            <a:r>
              <a:rPr dirty="0" sz="3600" spc="60" b="1">
                <a:solidFill>
                  <a:srgbClr val="34372E"/>
                </a:solidFill>
                <a:latin typeface="Calibri"/>
                <a:cs typeface="Calibri"/>
              </a:rPr>
              <a:t>следующим  контактам: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3881" y="6160773"/>
            <a:ext cx="2921000" cy="12827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520"/>
              </a:spcBef>
            </a:pPr>
            <a:r>
              <a:rPr dirty="0" sz="2400" spc="60" b="1">
                <a:solidFill>
                  <a:srgbClr val="34372E"/>
                </a:solidFill>
                <a:latin typeface="Calibri"/>
                <a:cs typeface="Calibri"/>
              </a:rPr>
              <a:t>+7 </a:t>
            </a:r>
            <a:r>
              <a:rPr dirty="0" sz="2400" spc="100" b="1">
                <a:solidFill>
                  <a:srgbClr val="34372E"/>
                </a:solidFill>
                <a:latin typeface="Calibri"/>
                <a:cs typeface="Calibri"/>
              </a:rPr>
              <a:t>(3467)</a:t>
            </a:r>
            <a:r>
              <a:rPr dirty="0" sz="2400" spc="375" b="1">
                <a:solidFill>
                  <a:srgbClr val="34372E"/>
                </a:solidFill>
                <a:latin typeface="Calibri"/>
                <a:cs typeface="Calibri"/>
              </a:rPr>
              <a:t> </a:t>
            </a:r>
            <a:r>
              <a:rPr dirty="0" sz="2400" spc="100" b="1">
                <a:solidFill>
                  <a:srgbClr val="34372E"/>
                </a:solidFill>
                <a:latin typeface="Calibri"/>
                <a:cs typeface="Calibri"/>
              </a:rPr>
              <a:t>388-402</a:t>
            </a:r>
            <a:endParaRPr sz="2400">
              <a:latin typeface="Calibri"/>
              <a:cs typeface="Calibri"/>
            </a:endParaRPr>
          </a:p>
          <a:p>
            <a:pPr marL="436880" marR="5080" indent="-424815">
              <a:lnSpc>
                <a:spcPct val="114599"/>
              </a:lnSpc>
            </a:pPr>
            <a:r>
              <a:rPr dirty="0" sz="2400" spc="120" b="1">
                <a:solidFill>
                  <a:srgbClr val="34372E"/>
                </a:solidFill>
                <a:latin typeface="Calibri"/>
                <a:cs typeface="Calibri"/>
              </a:rPr>
              <a:t>info@export-ugra.r</a:t>
            </a:r>
            <a:r>
              <a:rPr dirty="0" sz="2400" b="1">
                <a:solidFill>
                  <a:srgbClr val="34372E"/>
                </a:solidFill>
                <a:latin typeface="Calibri"/>
                <a:cs typeface="Calibri"/>
              </a:rPr>
              <a:t>u  </a:t>
            </a:r>
            <a:r>
              <a:rPr dirty="0" sz="2400" spc="110" b="1">
                <a:solidFill>
                  <a:srgbClr val="34372E"/>
                </a:solidFill>
                <a:latin typeface="Calibri"/>
                <a:cs typeface="Calibri"/>
              </a:rPr>
              <a:t>export-ugra.ru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2948" y="362860"/>
            <a:ext cx="5676122" cy="202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876925" cy="10287000"/>
            <a:chOff x="0" y="0"/>
            <a:chExt cx="5876925" cy="10287000"/>
          </a:xfrm>
        </p:grpSpPr>
        <p:sp>
          <p:nvSpPr>
            <p:cNvPr id="3" name="object 3"/>
            <p:cNvSpPr/>
            <p:nvPr/>
          </p:nvSpPr>
          <p:spPr>
            <a:xfrm>
              <a:off x="1028700" y="1028700"/>
              <a:ext cx="4848225" cy="9525"/>
            </a:xfrm>
            <a:custGeom>
              <a:avLst/>
              <a:gdLst/>
              <a:ahLst/>
              <a:cxnLst/>
              <a:rect l="l" t="t" r="r" b="b"/>
              <a:pathLst>
                <a:path w="4848225" h="9525">
                  <a:moveTo>
                    <a:pt x="48482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4848224" y="0"/>
                  </a:lnTo>
                  <a:lnTo>
                    <a:pt x="4848224" y="9524"/>
                  </a:lnTo>
                  <a:close/>
                </a:path>
              </a:pathLst>
            </a:custGeom>
            <a:solidFill>
              <a:srgbClr val="3437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028950" cy="10287000"/>
            </a:xfrm>
            <a:custGeom>
              <a:avLst/>
              <a:gdLst/>
              <a:ahLst/>
              <a:cxnLst/>
              <a:rect l="l" t="t" r="r" b="b"/>
              <a:pathLst>
                <a:path w="3028950" h="10287000">
                  <a:moveTo>
                    <a:pt x="0" y="0"/>
                  </a:moveTo>
                  <a:lnTo>
                    <a:pt x="3028949" y="0"/>
                  </a:lnTo>
                  <a:lnTo>
                    <a:pt x="302894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72E">
                <a:alpha val="470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690359" y="2658347"/>
            <a:ext cx="6029324" cy="6162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23933"/>
            <a:ext cx="415925" cy="4389120"/>
          </a:xfrm>
          <a:custGeom>
            <a:avLst/>
            <a:gdLst/>
            <a:ahLst/>
            <a:cxnLst/>
            <a:rect l="l" t="t" r="r" b="b"/>
            <a:pathLst>
              <a:path w="415925" h="4389120">
                <a:moveTo>
                  <a:pt x="415808" y="4389051"/>
                </a:moveTo>
                <a:lnTo>
                  <a:pt x="0" y="4389051"/>
                </a:lnTo>
                <a:lnTo>
                  <a:pt x="0" y="0"/>
                </a:lnTo>
                <a:lnTo>
                  <a:pt x="415808" y="0"/>
                </a:lnTo>
                <a:lnTo>
                  <a:pt x="415808" y="4389051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553533" y="0"/>
            <a:ext cx="1414780" cy="1028065"/>
          </a:xfrm>
          <a:custGeom>
            <a:avLst/>
            <a:gdLst/>
            <a:ahLst/>
            <a:cxnLst/>
            <a:rect l="l" t="t" r="r" b="b"/>
            <a:pathLst>
              <a:path w="1414780" h="1028065">
                <a:moveTo>
                  <a:pt x="0" y="0"/>
                </a:moveTo>
                <a:lnTo>
                  <a:pt x="1414339" y="0"/>
                </a:lnTo>
                <a:lnTo>
                  <a:pt x="1414339" y="1027687"/>
                </a:lnTo>
                <a:lnTo>
                  <a:pt x="0" y="1027687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69831" y="2218386"/>
            <a:ext cx="3876674" cy="128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26693" y="6965856"/>
            <a:ext cx="3011170" cy="3011170"/>
          </a:xfrm>
          <a:custGeom>
            <a:avLst/>
            <a:gdLst/>
            <a:ahLst/>
            <a:cxnLst/>
            <a:rect l="l" t="t" r="r" b="b"/>
            <a:pathLst>
              <a:path w="3011170" h="3011170">
                <a:moveTo>
                  <a:pt x="3011075" y="3011075"/>
                </a:moveTo>
                <a:lnTo>
                  <a:pt x="0" y="3011075"/>
                </a:lnTo>
                <a:lnTo>
                  <a:pt x="0" y="0"/>
                </a:lnTo>
                <a:lnTo>
                  <a:pt x="3011075" y="0"/>
                </a:lnTo>
                <a:lnTo>
                  <a:pt x="3011075" y="3011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83515" marR="5080" indent="-189865">
              <a:lnSpc>
                <a:spcPts val="3300"/>
              </a:lnSpc>
              <a:spcBef>
                <a:spcPts val="259"/>
              </a:spcBef>
            </a:pPr>
            <a:r>
              <a:rPr dirty="0" spc="20"/>
              <a:t>Система </a:t>
            </a:r>
            <a:r>
              <a:rPr dirty="0" spc="15"/>
              <a:t>мер </a:t>
            </a:r>
            <a:r>
              <a:rPr dirty="0" spc="20"/>
              <a:t>государственной  поддержки экспорта </a:t>
            </a:r>
            <a:r>
              <a:rPr dirty="0"/>
              <a:t>в</a:t>
            </a:r>
            <a:r>
              <a:rPr dirty="0" spc="90"/>
              <a:t> </a:t>
            </a:r>
            <a:r>
              <a:rPr dirty="0" spc="15"/>
              <a:t>Югре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6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3223657" y="3756352"/>
            <a:ext cx="330835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78585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Содействие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выходу  предприятий на внешние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рынки;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9229" y="5033653"/>
            <a:ext cx="3342640" cy="1597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527810" marR="5080" indent="-120650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Информационная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  консультационная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Calibri"/>
                <a:cs typeface="Calibri"/>
              </a:rPr>
              <a:t>поддержка  по вопросам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ведения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Calibri"/>
                <a:cs typeface="Calibri"/>
              </a:rPr>
              <a:t>внешнеэкономической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Calibri"/>
                <a:cs typeface="Calibri"/>
              </a:rPr>
              <a:t>деятельности;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43906" y="3756352"/>
            <a:ext cx="3635375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74140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Организация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обучения  предпринимателей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4599"/>
              </a:lnSpc>
            </a:pPr>
            <a:r>
              <a:rPr dirty="0" sz="1800">
                <a:latin typeface="Calibri"/>
                <a:cs typeface="Calibri"/>
              </a:rPr>
              <a:t>по вопросам внешнеэкономической  деятельности;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43906" y="5662303"/>
            <a:ext cx="3917315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Реализация проекта «Сделано в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Югре!»  и продвижение регионального бренда  на зарубежные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рынки;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9178" y="540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3028820" y="10286458"/>
                </a:moveTo>
                <a:lnTo>
                  <a:pt x="0" y="10286458"/>
                </a:lnTo>
                <a:lnTo>
                  <a:pt x="0" y="0"/>
                </a:lnTo>
                <a:lnTo>
                  <a:pt x="3028820" y="0"/>
                </a:lnTo>
                <a:lnTo>
                  <a:pt x="3028820" y="10286458"/>
                </a:lnTo>
                <a:close/>
              </a:path>
            </a:pathLst>
          </a:custGeom>
          <a:solidFill>
            <a:srgbClr val="34372E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8700" y="1028701"/>
            <a:ext cx="4848225" cy="9525"/>
          </a:xfrm>
          <a:custGeom>
            <a:avLst/>
            <a:gdLst/>
            <a:ahLst/>
            <a:cxnLst/>
            <a:rect l="l" t="t" r="r" b="b"/>
            <a:pathLst>
              <a:path w="4848225" h="9525">
                <a:moveTo>
                  <a:pt x="4848224" y="9524"/>
                </a:moveTo>
                <a:lnTo>
                  <a:pt x="0" y="9524"/>
                </a:lnTo>
                <a:lnTo>
                  <a:pt x="0" y="0"/>
                </a:lnTo>
                <a:lnTo>
                  <a:pt x="4848224" y="0"/>
                </a:lnTo>
                <a:lnTo>
                  <a:pt x="4848224" y="9524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2931" y="5778603"/>
            <a:ext cx="7741845" cy="4488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32567" y="4520896"/>
            <a:ext cx="762000" cy="95250"/>
          </a:xfrm>
          <a:custGeom>
            <a:avLst/>
            <a:gdLst/>
            <a:ahLst/>
            <a:cxnLst/>
            <a:rect l="l" t="t" r="r" b="b"/>
            <a:pathLst>
              <a:path w="762000" h="95250">
                <a:moveTo>
                  <a:pt x="761999" y="95249"/>
                </a:moveTo>
                <a:lnTo>
                  <a:pt x="0" y="95249"/>
                </a:lnTo>
                <a:lnTo>
                  <a:pt x="0" y="0"/>
                </a:lnTo>
                <a:lnTo>
                  <a:pt x="761999" y="0"/>
                </a:lnTo>
                <a:lnTo>
                  <a:pt x="761999" y="9524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392508"/>
            <a:ext cx="1031240" cy="4969510"/>
          </a:xfrm>
          <a:custGeom>
            <a:avLst/>
            <a:gdLst/>
            <a:ahLst/>
            <a:cxnLst/>
            <a:rect l="l" t="t" r="r" b="b"/>
            <a:pathLst>
              <a:path w="1031240" h="4969509">
                <a:moveTo>
                  <a:pt x="1030747" y="4969045"/>
                </a:moveTo>
                <a:lnTo>
                  <a:pt x="0" y="4969045"/>
                </a:lnTo>
                <a:lnTo>
                  <a:pt x="0" y="0"/>
                </a:lnTo>
                <a:lnTo>
                  <a:pt x="1030747" y="0"/>
                </a:lnTo>
                <a:lnTo>
                  <a:pt x="1030747" y="4969045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92279" y="9079255"/>
            <a:ext cx="1414780" cy="1207770"/>
          </a:xfrm>
          <a:custGeom>
            <a:avLst/>
            <a:gdLst/>
            <a:ahLst/>
            <a:cxnLst/>
            <a:rect l="l" t="t" r="r" b="b"/>
            <a:pathLst>
              <a:path w="1414779" h="1207770">
                <a:moveTo>
                  <a:pt x="0" y="0"/>
                </a:moveTo>
                <a:lnTo>
                  <a:pt x="1414339" y="0"/>
                </a:lnTo>
                <a:lnTo>
                  <a:pt x="1414339" y="1207744"/>
                </a:lnTo>
                <a:lnTo>
                  <a:pt x="0" y="1207744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20365" y="3261106"/>
            <a:ext cx="1541739" cy="1619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61431" y="608917"/>
            <a:ext cx="5765165" cy="871219"/>
          </a:xfrm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619250" marR="5080" indent="-1607185">
              <a:lnSpc>
                <a:spcPts val="3300"/>
              </a:lnSpc>
              <a:spcBef>
                <a:spcPts val="259"/>
              </a:spcBef>
            </a:pPr>
            <a:r>
              <a:rPr dirty="0" spc="20"/>
              <a:t>Содействие выходу предприятий </a:t>
            </a:r>
            <a:r>
              <a:rPr dirty="0" spc="10"/>
              <a:t>на  </a:t>
            </a:r>
            <a:r>
              <a:rPr dirty="0" spc="20"/>
              <a:t>внешние</a:t>
            </a:r>
            <a:r>
              <a:rPr dirty="0" spc="50"/>
              <a:t> </a:t>
            </a:r>
            <a:r>
              <a:rPr dirty="0" spc="20"/>
              <a:t>рынки</a:t>
            </a:r>
          </a:p>
        </p:txBody>
      </p:sp>
      <p:sp>
        <p:nvSpPr>
          <p:cNvPr id="10" name="object 10"/>
          <p:cNvSpPr/>
          <p:nvPr/>
        </p:nvSpPr>
        <p:spPr>
          <a:xfrm>
            <a:off x="3024738" y="2680631"/>
            <a:ext cx="66674" cy="6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215783" y="2454570"/>
            <a:ext cx="9592310" cy="2625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>
                <a:latin typeface="Calibri"/>
                <a:cs typeface="Calibri"/>
              </a:rPr>
              <a:t>Создание и перевод коммерческого предложения и презентационных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материалов;  Определение потенциальных рынков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сбыта;</a:t>
            </a:r>
            <a:endParaRPr sz="2100">
              <a:latin typeface="Calibri"/>
              <a:cs typeface="Calibri"/>
            </a:endParaRPr>
          </a:p>
          <a:p>
            <a:pPr marL="12700" marR="6577330">
              <a:lnSpc>
                <a:spcPct val="116100"/>
              </a:lnSpc>
            </a:pPr>
            <a:r>
              <a:rPr dirty="0" sz="2100">
                <a:latin typeface="Calibri"/>
                <a:cs typeface="Calibri"/>
              </a:rPr>
              <a:t>Поиск партнера;  Проведение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переговоров;</a:t>
            </a:r>
            <a:endParaRPr sz="2100">
              <a:latin typeface="Calibri"/>
              <a:cs typeface="Calibri"/>
            </a:endParaRPr>
          </a:p>
          <a:p>
            <a:pPr marL="12700" marR="4808220">
              <a:lnSpc>
                <a:spcPct val="116100"/>
              </a:lnSpc>
            </a:pPr>
            <a:r>
              <a:rPr dirty="0" sz="2100">
                <a:latin typeface="Calibri"/>
                <a:cs typeface="Calibri"/>
              </a:rPr>
              <a:t>Составление экспортного контракта;  Поиск оптимальной логистической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схемы  Поддержка экспортных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поставок.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4738" y="3052106"/>
            <a:ext cx="66674" cy="6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24738" y="3423580"/>
            <a:ext cx="66674" cy="6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24738" y="3795055"/>
            <a:ext cx="66674" cy="6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24738" y="4166530"/>
            <a:ext cx="66674" cy="6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24738" y="4538005"/>
            <a:ext cx="66674" cy="6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24738" y="4909480"/>
            <a:ext cx="66674" cy="6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6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9178" y="0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30289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28949" y="0"/>
                </a:lnTo>
                <a:lnTo>
                  <a:pt x="3028949" y="10286999"/>
                </a:lnTo>
                <a:close/>
              </a:path>
            </a:pathLst>
          </a:custGeom>
          <a:solidFill>
            <a:srgbClr val="34372E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9720" y="7041838"/>
            <a:ext cx="762000" cy="171450"/>
          </a:xfrm>
          <a:custGeom>
            <a:avLst/>
            <a:gdLst/>
            <a:ahLst/>
            <a:cxnLst/>
            <a:rect l="l" t="t" r="r" b="b"/>
            <a:pathLst>
              <a:path w="762000" h="171450">
                <a:moveTo>
                  <a:pt x="761999" y="171449"/>
                </a:moveTo>
                <a:lnTo>
                  <a:pt x="0" y="171449"/>
                </a:lnTo>
                <a:lnTo>
                  <a:pt x="0" y="0"/>
                </a:lnTo>
                <a:lnTo>
                  <a:pt x="761999" y="0"/>
                </a:lnTo>
                <a:lnTo>
                  <a:pt x="761999" y="17144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23933"/>
            <a:ext cx="415925" cy="4389120"/>
          </a:xfrm>
          <a:custGeom>
            <a:avLst/>
            <a:gdLst/>
            <a:ahLst/>
            <a:cxnLst/>
            <a:rect l="l" t="t" r="r" b="b"/>
            <a:pathLst>
              <a:path w="415925" h="4389120">
                <a:moveTo>
                  <a:pt x="415808" y="4389051"/>
                </a:moveTo>
                <a:lnTo>
                  <a:pt x="0" y="4389051"/>
                </a:lnTo>
                <a:lnTo>
                  <a:pt x="0" y="0"/>
                </a:lnTo>
                <a:lnTo>
                  <a:pt x="415808" y="0"/>
                </a:lnTo>
                <a:lnTo>
                  <a:pt x="415808" y="4389051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553533" y="0"/>
            <a:ext cx="1414780" cy="1028065"/>
          </a:xfrm>
          <a:custGeom>
            <a:avLst/>
            <a:gdLst/>
            <a:ahLst/>
            <a:cxnLst/>
            <a:rect l="l" t="t" r="r" b="b"/>
            <a:pathLst>
              <a:path w="1414780" h="1028065">
                <a:moveTo>
                  <a:pt x="0" y="0"/>
                </a:moveTo>
                <a:lnTo>
                  <a:pt x="1414339" y="0"/>
                </a:lnTo>
                <a:lnTo>
                  <a:pt x="1414339" y="1027688"/>
                </a:lnTo>
                <a:lnTo>
                  <a:pt x="0" y="1027688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8700" y="1028700"/>
            <a:ext cx="4848225" cy="9525"/>
          </a:xfrm>
          <a:custGeom>
            <a:avLst/>
            <a:gdLst/>
            <a:ahLst/>
            <a:cxnLst/>
            <a:rect l="l" t="t" r="r" b="b"/>
            <a:pathLst>
              <a:path w="4848225" h="9525">
                <a:moveTo>
                  <a:pt x="4848224" y="9524"/>
                </a:moveTo>
                <a:lnTo>
                  <a:pt x="0" y="9524"/>
                </a:lnTo>
                <a:lnTo>
                  <a:pt x="0" y="0"/>
                </a:lnTo>
                <a:lnTo>
                  <a:pt x="4848224" y="0"/>
                </a:lnTo>
                <a:lnTo>
                  <a:pt x="4848224" y="9524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816837" y="1854484"/>
            <a:ext cx="9036050" cy="6654165"/>
            <a:chOff x="5816837" y="1854484"/>
            <a:chExt cx="9036050" cy="6654165"/>
          </a:xfrm>
        </p:grpSpPr>
        <p:sp>
          <p:nvSpPr>
            <p:cNvPr id="8" name="object 8"/>
            <p:cNvSpPr/>
            <p:nvPr/>
          </p:nvSpPr>
          <p:spPr>
            <a:xfrm>
              <a:off x="5816837" y="1854484"/>
              <a:ext cx="6089543" cy="6210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468538" y="6352079"/>
              <a:ext cx="3383915" cy="2156460"/>
            </a:xfrm>
            <a:custGeom>
              <a:avLst/>
              <a:gdLst/>
              <a:ahLst/>
              <a:cxnLst/>
              <a:rect l="l" t="t" r="r" b="b"/>
              <a:pathLst>
                <a:path w="3383915" h="2156459">
                  <a:moveTo>
                    <a:pt x="3383816" y="2156086"/>
                  </a:moveTo>
                  <a:lnTo>
                    <a:pt x="0" y="2156086"/>
                  </a:lnTo>
                  <a:lnTo>
                    <a:pt x="0" y="0"/>
                  </a:lnTo>
                  <a:lnTo>
                    <a:pt x="3383816" y="0"/>
                  </a:lnTo>
                  <a:lnTo>
                    <a:pt x="3383816" y="2156086"/>
                  </a:lnTo>
                  <a:close/>
                </a:path>
              </a:pathLst>
            </a:custGeom>
            <a:solidFill>
              <a:srgbClr val="008ED4">
                <a:alpha val="1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319045" y="6275718"/>
              <a:ext cx="3305174" cy="1999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413811" y="1824639"/>
            <a:ext cx="7660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>
                <a:solidFill>
                  <a:srgbClr val="00588B"/>
                </a:solidFill>
                <a:latin typeface="Arial"/>
                <a:cs typeface="Arial"/>
              </a:rPr>
              <a:t>По </a:t>
            </a:r>
            <a:r>
              <a:rPr dirty="0" sz="2400" spc="90">
                <a:solidFill>
                  <a:srgbClr val="00588B"/>
                </a:solidFill>
                <a:latin typeface="Arial"/>
                <a:cs typeface="Arial"/>
              </a:rPr>
              <a:t>вопросам внешнеэкономической</a:t>
            </a:r>
            <a:r>
              <a:rPr dirty="0" sz="2400" spc="-55">
                <a:solidFill>
                  <a:srgbClr val="00588B"/>
                </a:solidFill>
                <a:latin typeface="Arial"/>
                <a:cs typeface="Arial"/>
              </a:rPr>
              <a:t> </a:t>
            </a:r>
            <a:r>
              <a:rPr dirty="0" sz="2400" spc="55">
                <a:solidFill>
                  <a:srgbClr val="00588B"/>
                </a:solidFill>
                <a:latin typeface="Arial"/>
                <a:cs typeface="Arial"/>
              </a:rPr>
              <a:t>деятельности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6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5011312" y="2633788"/>
            <a:ext cx="7071995" cy="113982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100">
                <a:latin typeface="Calibri"/>
                <a:cs typeface="Calibri"/>
              </a:rPr>
              <a:t>Фонд - оператор АНО ДПО "Школа экспорта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РЭЦ"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100">
                <a:latin typeface="Calibri"/>
                <a:cs typeface="Calibri"/>
              </a:rPr>
              <a:t>в рамках реализации программы экспортных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семинаров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100">
                <a:latin typeface="Calibri"/>
                <a:cs typeface="Calibri"/>
              </a:rPr>
              <a:t>"Жизненный цикл экспортного проекта" Школы экспорта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РЭЦ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2659" y="2605054"/>
            <a:ext cx="2860040" cy="1186815"/>
          </a:xfrm>
          <a:prstGeom prst="rect">
            <a:avLst/>
          </a:prstGeom>
          <a:solidFill>
            <a:srgbClr val="008ED4">
              <a:alpha val="14898"/>
            </a:srgbClr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49225" marR="454659">
              <a:lnSpc>
                <a:spcPct val="114599"/>
              </a:lnSpc>
            </a:pPr>
            <a:r>
              <a:rPr dirty="0" sz="1800">
                <a:latin typeface="Calibri"/>
                <a:cs typeface="Calibri"/>
              </a:rPr>
              <a:t>В 2019 проведено 11  экспортных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семинаров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86995" marR="5080" indent="1310640">
              <a:lnSpc>
                <a:spcPts val="3300"/>
              </a:lnSpc>
              <a:spcBef>
                <a:spcPts val="259"/>
              </a:spcBef>
            </a:pPr>
            <a:r>
              <a:rPr dirty="0" spc="20"/>
              <a:t>Организация  обучения</a:t>
            </a:r>
            <a:r>
              <a:rPr dirty="0" spc="25"/>
              <a:t> </a:t>
            </a:r>
            <a:r>
              <a:rPr dirty="0" spc="20"/>
              <a:t>предпринимателей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0" y="0"/>
                </a:moveTo>
                <a:lnTo>
                  <a:pt x="3028949" y="0"/>
                </a:lnTo>
                <a:lnTo>
                  <a:pt x="3028949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34372E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0316" y="9141211"/>
            <a:ext cx="762000" cy="171450"/>
          </a:xfrm>
          <a:custGeom>
            <a:avLst/>
            <a:gdLst/>
            <a:ahLst/>
            <a:cxnLst/>
            <a:rect l="l" t="t" r="r" b="b"/>
            <a:pathLst>
              <a:path w="762000" h="171450">
                <a:moveTo>
                  <a:pt x="761999" y="171449"/>
                </a:moveTo>
                <a:lnTo>
                  <a:pt x="0" y="171449"/>
                </a:lnTo>
                <a:lnTo>
                  <a:pt x="0" y="0"/>
                </a:lnTo>
                <a:lnTo>
                  <a:pt x="761999" y="0"/>
                </a:lnTo>
                <a:lnTo>
                  <a:pt x="761999" y="17144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42683" y="3929148"/>
            <a:ext cx="1714499" cy="1628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14228" y="3755787"/>
            <a:ext cx="1781174" cy="1733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392513"/>
            <a:ext cx="1031240" cy="4969510"/>
          </a:xfrm>
          <a:custGeom>
            <a:avLst/>
            <a:gdLst/>
            <a:ahLst/>
            <a:cxnLst/>
            <a:rect l="l" t="t" r="r" b="b"/>
            <a:pathLst>
              <a:path w="1031240" h="4969509">
                <a:moveTo>
                  <a:pt x="1030747" y="4969045"/>
                </a:moveTo>
                <a:lnTo>
                  <a:pt x="0" y="4969045"/>
                </a:lnTo>
                <a:lnTo>
                  <a:pt x="0" y="0"/>
                </a:lnTo>
                <a:lnTo>
                  <a:pt x="1030747" y="0"/>
                </a:lnTo>
                <a:lnTo>
                  <a:pt x="1030747" y="4969045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92279" y="9079256"/>
            <a:ext cx="1414780" cy="1207770"/>
          </a:xfrm>
          <a:custGeom>
            <a:avLst/>
            <a:gdLst/>
            <a:ahLst/>
            <a:cxnLst/>
            <a:rect l="l" t="t" r="r" b="b"/>
            <a:pathLst>
              <a:path w="1414779" h="1207770">
                <a:moveTo>
                  <a:pt x="0" y="0"/>
                </a:moveTo>
                <a:lnTo>
                  <a:pt x="1414339" y="0"/>
                </a:lnTo>
                <a:lnTo>
                  <a:pt x="1414339" y="1207743"/>
                </a:lnTo>
                <a:lnTo>
                  <a:pt x="0" y="1207743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76517" y="3799442"/>
            <a:ext cx="1847849" cy="1885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553910" y="3384679"/>
            <a:ext cx="2855595" cy="2551430"/>
          </a:xfrm>
          <a:prstGeom prst="rect">
            <a:avLst/>
          </a:prstGeom>
          <a:solidFill>
            <a:srgbClr val="008ED4">
              <a:alpha val="14898"/>
            </a:srgbClr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337185" marR="4445">
              <a:lnSpc>
                <a:spcPct val="116100"/>
              </a:lnSpc>
              <a:spcBef>
                <a:spcPts val="5"/>
              </a:spcBef>
            </a:pPr>
            <a:r>
              <a:rPr dirty="0" sz="2100">
                <a:latin typeface="Calibri"/>
                <a:cs typeface="Calibri"/>
              </a:rPr>
              <a:t>консультирование по  тематике ВЭД с  привлечением  профильных  экспертов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4929" y="3384679"/>
            <a:ext cx="2855595" cy="2551430"/>
          </a:xfrm>
          <a:prstGeom prst="rect">
            <a:avLst/>
          </a:prstGeom>
          <a:solidFill>
            <a:srgbClr val="008ED4">
              <a:alpha val="14898"/>
            </a:srgbClr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247015" marR="347980">
              <a:lnSpc>
                <a:spcPct val="116100"/>
              </a:lnSpc>
              <a:spcBef>
                <a:spcPts val="5"/>
              </a:spcBef>
            </a:pPr>
            <a:r>
              <a:rPr dirty="0" sz="2100">
                <a:latin typeface="Calibri"/>
                <a:cs typeface="Calibri"/>
              </a:rPr>
              <a:t>изготовление и  перевод на  иностранные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языки  презентационных  материалов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98981" y="3384679"/>
            <a:ext cx="2855595" cy="2551430"/>
          </a:xfrm>
          <a:prstGeom prst="rect">
            <a:avLst/>
          </a:prstGeom>
          <a:solidFill>
            <a:srgbClr val="008ED4">
              <a:alpha val="14898"/>
            </a:srgbClr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/>
              <a:cs typeface="Times New Roman"/>
            </a:endParaRPr>
          </a:p>
          <a:p>
            <a:pPr marL="294005" marR="447675">
              <a:lnSpc>
                <a:spcPct val="116100"/>
              </a:lnSpc>
              <a:spcBef>
                <a:spcPts val="5"/>
              </a:spcBef>
            </a:pPr>
            <a:r>
              <a:rPr dirty="0" sz="2100">
                <a:latin typeface="Calibri"/>
                <a:cs typeface="Calibri"/>
              </a:rPr>
              <a:t>подбор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партнеров  с привлечением  профильных  экспертов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8700" y="1028703"/>
            <a:ext cx="4848225" cy="9525"/>
          </a:xfrm>
          <a:custGeom>
            <a:avLst/>
            <a:gdLst/>
            <a:ahLst/>
            <a:cxnLst/>
            <a:rect l="l" t="t" r="r" b="b"/>
            <a:pathLst>
              <a:path w="4848225" h="9525">
                <a:moveTo>
                  <a:pt x="4848224" y="9524"/>
                </a:moveTo>
                <a:lnTo>
                  <a:pt x="0" y="9524"/>
                </a:lnTo>
                <a:lnTo>
                  <a:pt x="0" y="0"/>
                </a:lnTo>
                <a:lnTo>
                  <a:pt x="4848224" y="0"/>
                </a:lnTo>
                <a:lnTo>
                  <a:pt x="4848224" y="9524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3335" marR="5080" indent="846455">
              <a:lnSpc>
                <a:spcPts val="3300"/>
              </a:lnSpc>
              <a:spcBef>
                <a:spcPts val="259"/>
              </a:spcBef>
            </a:pPr>
            <a:r>
              <a:rPr dirty="0" spc="20"/>
              <a:t>Информационная </a:t>
            </a:r>
            <a:r>
              <a:rPr dirty="0"/>
              <a:t>и  </a:t>
            </a:r>
            <a:r>
              <a:rPr dirty="0" spc="20"/>
              <a:t>консультационная</a:t>
            </a:r>
            <a:r>
              <a:rPr dirty="0" spc="30"/>
              <a:t> </a:t>
            </a:r>
            <a:r>
              <a:rPr dirty="0" spc="20"/>
              <a:t>поддержка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6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9178" y="0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30289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28949" y="0"/>
                </a:lnTo>
                <a:lnTo>
                  <a:pt x="3028949" y="10286999"/>
                </a:lnTo>
                <a:close/>
              </a:path>
            </a:pathLst>
          </a:custGeom>
          <a:solidFill>
            <a:srgbClr val="34372E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3933"/>
            <a:ext cx="415925" cy="4389120"/>
          </a:xfrm>
          <a:custGeom>
            <a:avLst/>
            <a:gdLst/>
            <a:ahLst/>
            <a:cxnLst/>
            <a:rect l="l" t="t" r="r" b="b"/>
            <a:pathLst>
              <a:path w="415925" h="4389120">
                <a:moveTo>
                  <a:pt x="415808" y="4389051"/>
                </a:moveTo>
                <a:lnTo>
                  <a:pt x="0" y="4389051"/>
                </a:lnTo>
                <a:lnTo>
                  <a:pt x="0" y="0"/>
                </a:lnTo>
                <a:lnTo>
                  <a:pt x="415808" y="0"/>
                </a:lnTo>
                <a:lnTo>
                  <a:pt x="415808" y="4389051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553533" y="0"/>
            <a:ext cx="1414780" cy="1028065"/>
          </a:xfrm>
          <a:custGeom>
            <a:avLst/>
            <a:gdLst/>
            <a:ahLst/>
            <a:cxnLst/>
            <a:rect l="l" t="t" r="r" b="b"/>
            <a:pathLst>
              <a:path w="1414780" h="1028065">
                <a:moveTo>
                  <a:pt x="0" y="0"/>
                </a:moveTo>
                <a:lnTo>
                  <a:pt x="1414339" y="0"/>
                </a:lnTo>
                <a:lnTo>
                  <a:pt x="1414339" y="1027688"/>
                </a:lnTo>
                <a:lnTo>
                  <a:pt x="0" y="1027688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347190" y="6895213"/>
            <a:ext cx="4142740" cy="3081655"/>
            <a:chOff x="3347190" y="6895213"/>
            <a:chExt cx="4142740" cy="3081655"/>
          </a:xfrm>
        </p:grpSpPr>
        <p:sp>
          <p:nvSpPr>
            <p:cNvPr id="6" name="object 6"/>
            <p:cNvSpPr/>
            <p:nvPr/>
          </p:nvSpPr>
          <p:spPr>
            <a:xfrm>
              <a:off x="3347190" y="7260496"/>
              <a:ext cx="3687445" cy="2715895"/>
            </a:xfrm>
            <a:custGeom>
              <a:avLst/>
              <a:gdLst/>
              <a:ahLst/>
              <a:cxnLst/>
              <a:rect l="l" t="t" r="r" b="b"/>
              <a:pathLst>
                <a:path w="3687445" h="2715895">
                  <a:moveTo>
                    <a:pt x="3686819" y="2715849"/>
                  </a:moveTo>
                  <a:lnTo>
                    <a:pt x="0" y="2715849"/>
                  </a:lnTo>
                  <a:lnTo>
                    <a:pt x="0" y="0"/>
                  </a:lnTo>
                  <a:lnTo>
                    <a:pt x="3686819" y="0"/>
                  </a:lnTo>
                  <a:lnTo>
                    <a:pt x="3686819" y="2715849"/>
                  </a:lnTo>
                  <a:close/>
                </a:path>
              </a:pathLst>
            </a:custGeom>
            <a:solidFill>
              <a:srgbClr val="008ED4">
                <a:alpha val="1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31725" y="6895213"/>
              <a:ext cx="3857624" cy="2867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1169388" y="6895213"/>
            <a:ext cx="4110354" cy="2961640"/>
            <a:chOff x="11169388" y="6895213"/>
            <a:chExt cx="4110354" cy="2961640"/>
          </a:xfrm>
        </p:grpSpPr>
        <p:sp>
          <p:nvSpPr>
            <p:cNvPr id="9" name="object 9"/>
            <p:cNvSpPr/>
            <p:nvPr/>
          </p:nvSpPr>
          <p:spPr>
            <a:xfrm>
              <a:off x="11895656" y="7700462"/>
              <a:ext cx="3383915" cy="2156460"/>
            </a:xfrm>
            <a:custGeom>
              <a:avLst/>
              <a:gdLst/>
              <a:ahLst/>
              <a:cxnLst/>
              <a:rect l="l" t="t" r="r" b="b"/>
              <a:pathLst>
                <a:path w="3383915" h="2156459">
                  <a:moveTo>
                    <a:pt x="3383816" y="2156086"/>
                  </a:moveTo>
                  <a:lnTo>
                    <a:pt x="0" y="2156086"/>
                  </a:lnTo>
                  <a:lnTo>
                    <a:pt x="0" y="0"/>
                  </a:lnTo>
                  <a:lnTo>
                    <a:pt x="3383816" y="0"/>
                  </a:lnTo>
                  <a:lnTo>
                    <a:pt x="3383816" y="2156086"/>
                  </a:lnTo>
                  <a:close/>
                </a:path>
              </a:pathLst>
            </a:custGeom>
            <a:solidFill>
              <a:srgbClr val="008ED4">
                <a:alpha val="1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169388" y="6895213"/>
              <a:ext cx="3829050" cy="2762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834118" y="1860587"/>
            <a:ext cx="70859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00588B"/>
                </a:solidFill>
                <a:latin typeface="Arial"/>
                <a:cs typeface="Arial"/>
              </a:rPr>
              <a:t>в </a:t>
            </a:r>
            <a:r>
              <a:rPr dirty="0" sz="2400" spc="75">
                <a:solidFill>
                  <a:srgbClr val="00588B"/>
                </a:solidFill>
                <a:latin typeface="Arial"/>
                <a:cs typeface="Arial"/>
              </a:rPr>
              <a:t>международных </a:t>
            </a:r>
            <a:r>
              <a:rPr dirty="0" sz="2400" spc="35">
                <a:solidFill>
                  <a:srgbClr val="00588B"/>
                </a:solidFill>
                <a:latin typeface="Arial"/>
                <a:cs typeface="Arial"/>
              </a:rPr>
              <a:t>выставках </a:t>
            </a:r>
            <a:r>
              <a:rPr dirty="0" sz="2400" spc="65">
                <a:solidFill>
                  <a:srgbClr val="00588B"/>
                </a:solidFill>
                <a:latin typeface="Arial"/>
                <a:cs typeface="Arial"/>
              </a:rPr>
              <a:t>и</a:t>
            </a:r>
            <a:r>
              <a:rPr dirty="0" sz="2400" spc="114">
                <a:solidFill>
                  <a:srgbClr val="00588B"/>
                </a:solidFill>
                <a:latin typeface="Arial"/>
                <a:cs typeface="Arial"/>
              </a:rPr>
              <a:t> </a:t>
            </a:r>
            <a:r>
              <a:rPr dirty="0" sz="2400" spc="85">
                <a:solidFill>
                  <a:srgbClr val="00588B"/>
                </a:solidFill>
                <a:latin typeface="Arial"/>
                <a:cs typeface="Arial"/>
              </a:rPr>
              <a:t>бизнес-миссиях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07564" y="3649955"/>
            <a:ext cx="2000885" cy="1787525"/>
          </a:xfrm>
          <a:prstGeom prst="rect">
            <a:avLst/>
          </a:prstGeom>
          <a:solidFill>
            <a:srgbClr val="E2F5FF">
              <a:alpha val="40779"/>
            </a:srgbClr>
          </a:solidFill>
        </p:spPr>
        <p:txBody>
          <a:bodyPr wrap="square" lIns="0" tIns="149860" rIns="0" bIns="0" rtlCol="0" vert="horz">
            <a:spAutoFit/>
          </a:bodyPr>
          <a:lstStyle/>
          <a:p>
            <a:pPr marL="478790" marR="31115" indent="-437515">
              <a:lnSpc>
                <a:spcPct val="116100"/>
              </a:lnSpc>
              <a:spcBef>
                <a:spcPts val="1180"/>
              </a:spcBef>
            </a:pPr>
            <a:r>
              <a:rPr dirty="0" sz="2100">
                <a:latin typeface="Calibri"/>
                <a:cs typeface="Calibri"/>
              </a:rPr>
              <a:t>международные  выставки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42598" y="3649955"/>
            <a:ext cx="2000885" cy="1787525"/>
          </a:xfrm>
          <a:prstGeom prst="rect">
            <a:avLst/>
          </a:prstGeom>
          <a:solidFill>
            <a:srgbClr val="E2F5FF">
              <a:alpha val="40779"/>
            </a:srgbClr>
          </a:solidFill>
        </p:spPr>
        <p:txBody>
          <a:bodyPr wrap="square" lIns="0" tIns="149860" rIns="0" bIns="0" rtlCol="0" vert="horz">
            <a:spAutoFit/>
          </a:bodyPr>
          <a:lstStyle/>
          <a:p>
            <a:pPr marL="147955" marR="137160" indent="233679">
              <a:lnSpc>
                <a:spcPct val="116100"/>
              </a:lnSpc>
              <a:spcBef>
                <a:spcPts val="1180"/>
              </a:spcBef>
            </a:pPr>
            <a:r>
              <a:rPr dirty="0" sz="2100">
                <a:latin typeface="Calibri"/>
                <a:cs typeface="Calibri"/>
              </a:rPr>
              <a:t>реверсные  бизнес-миссии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9050" y="3142106"/>
            <a:ext cx="4197985" cy="2797810"/>
            <a:chOff x="809050" y="3142106"/>
            <a:chExt cx="4197985" cy="2797810"/>
          </a:xfrm>
        </p:grpSpPr>
        <p:sp>
          <p:nvSpPr>
            <p:cNvPr id="15" name="object 15"/>
            <p:cNvSpPr/>
            <p:nvPr/>
          </p:nvSpPr>
          <p:spPr>
            <a:xfrm>
              <a:off x="809050" y="3142106"/>
              <a:ext cx="3687445" cy="2715895"/>
            </a:xfrm>
            <a:custGeom>
              <a:avLst/>
              <a:gdLst/>
              <a:ahLst/>
              <a:cxnLst/>
              <a:rect l="l" t="t" r="r" b="b"/>
              <a:pathLst>
                <a:path w="3687445" h="2715895">
                  <a:moveTo>
                    <a:pt x="3686819" y="2715849"/>
                  </a:moveTo>
                  <a:lnTo>
                    <a:pt x="0" y="2715849"/>
                  </a:lnTo>
                  <a:lnTo>
                    <a:pt x="0" y="0"/>
                  </a:lnTo>
                  <a:lnTo>
                    <a:pt x="3686819" y="0"/>
                  </a:lnTo>
                  <a:lnTo>
                    <a:pt x="3686819" y="2715849"/>
                  </a:lnTo>
                  <a:close/>
                </a:path>
              </a:pathLst>
            </a:custGeom>
            <a:solidFill>
              <a:srgbClr val="008ED4">
                <a:alpha val="1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4791" y="3310955"/>
              <a:ext cx="3971924" cy="26288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3909755" y="3142106"/>
            <a:ext cx="4237990" cy="2832100"/>
            <a:chOff x="13909755" y="3142106"/>
            <a:chExt cx="4237990" cy="2832100"/>
          </a:xfrm>
        </p:grpSpPr>
        <p:sp>
          <p:nvSpPr>
            <p:cNvPr id="18" name="object 18"/>
            <p:cNvSpPr/>
            <p:nvPr/>
          </p:nvSpPr>
          <p:spPr>
            <a:xfrm>
              <a:off x="14460913" y="3142106"/>
              <a:ext cx="3687445" cy="2715895"/>
            </a:xfrm>
            <a:custGeom>
              <a:avLst/>
              <a:gdLst/>
              <a:ahLst/>
              <a:cxnLst/>
              <a:rect l="l" t="t" r="r" b="b"/>
              <a:pathLst>
                <a:path w="3687444" h="2715895">
                  <a:moveTo>
                    <a:pt x="3686819" y="2715849"/>
                  </a:moveTo>
                  <a:lnTo>
                    <a:pt x="0" y="2715849"/>
                  </a:lnTo>
                  <a:lnTo>
                    <a:pt x="0" y="0"/>
                  </a:lnTo>
                  <a:lnTo>
                    <a:pt x="3686819" y="0"/>
                  </a:lnTo>
                  <a:lnTo>
                    <a:pt x="3686819" y="2715849"/>
                  </a:lnTo>
                  <a:close/>
                </a:path>
              </a:pathLst>
            </a:custGeom>
            <a:solidFill>
              <a:srgbClr val="008ED4">
                <a:alpha val="1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909755" y="3354317"/>
              <a:ext cx="3989629" cy="26193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028700" y="1028700"/>
            <a:ext cx="4848225" cy="9525"/>
          </a:xfrm>
          <a:custGeom>
            <a:avLst/>
            <a:gdLst/>
            <a:ahLst/>
            <a:cxnLst/>
            <a:rect l="l" t="t" r="r" b="b"/>
            <a:pathLst>
              <a:path w="4848225" h="9525">
                <a:moveTo>
                  <a:pt x="4848224" y="9524"/>
                </a:moveTo>
                <a:lnTo>
                  <a:pt x="0" y="9524"/>
                </a:lnTo>
                <a:lnTo>
                  <a:pt x="0" y="0"/>
                </a:lnTo>
                <a:lnTo>
                  <a:pt x="4848224" y="0"/>
                </a:lnTo>
                <a:lnTo>
                  <a:pt x="4848224" y="9524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877569" marR="5080" indent="-125095">
              <a:lnSpc>
                <a:spcPts val="3300"/>
              </a:lnSpc>
              <a:spcBef>
                <a:spcPts val="259"/>
              </a:spcBef>
            </a:pPr>
            <a:r>
              <a:rPr dirty="0" spc="20"/>
              <a:t>Организация участия  предпринимателей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9178" y="0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30289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28949" y="0"/>
                </a:lnTo>
                <a:lnTo>
                  <a:pt x="3028949" y="10286999"/>
                </a:lnTo>
                <a:close/>
              </a:path>
            </a:pathLst>
          </a:custGeom>
          <a:solidFill>
            <a:srgbClr val="34372E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3933"/>
            <a:ext cx="415925" cy="4389120"/>
          </a:xfrm>
          <a:custGeom>
            <a:avLst/>
            <a:gdLst/>
            <a:ahLst/>
            <a:cxnLst/>
            <a:rect l="l" t="t" r="r" b="b"/>
            <a:pathLst>
              <a:path w="415925" h="4389120">
                <a:moveTo>
                  <a:pt x="415808" y="4389051"/>
                </a:moveTo>
                <a:lnTo>
                  <a:pt x="0" y="4389051"/>
                </a:lnTo>
                <a:lnTo>
                  <a:pt x="0" y="0"/>
                </a:lnTo>
                <a:lnTo>
                  <a:pt x="415808" y="0"/>
                </a:lnTo>
                <a:lnTo>
                  <a:pt x="415808" y="4389051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553533" y="0"/>
            <a:ext cx="1414780" cy="1028065"/>
          </a:xfrm>
          <a:custGeom>
            <a:avLst/>
            <a:gdLst/>
            <a:ahLst/>
            <a:cxnLst/>
            <a:rect l="l" t="t" r="r" b="b"/>
            <a:pathLst>
              <a:path w="1414780" h="1028065">
                <a:moveTo>
                  <a:pt x="0" y="0"/>
                </a:moveTo>
                <a:lnTo>
                  <a:pt x="1414339" y="0"/>
                </a:lnTo>
                <a:lnTo>
                  <a:pt x="1414339" y="1027688"/>
                </a:lnTo>
                <a:lnTo>
                  <a:pt x="0" y="1027688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94033" y="2847053"/>
            <a:ext cx="6068452" cy="6393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408338" y="3077985"/>
            <a:ext cx="7968615" cy="5360670"/>
            <a:chOff x="8408338" y="3077985"/>
            <a:chExt cx="7968615" cy="5360670"/>
          </a:xfrm>
        </p:grpSpPr>
        <p:sp>
          <p:nvSpPr>
            <p:cNvPr id="7" name="object 7"/>
            <p:cNvSpPr/>
            <p:nvPr/>
          </p:nvSpPr>
          <p:spPr>
            <a:xfrm>
              <a:off x="10247997" y="3077985"/>
              <a:ext cx="6129020" cy="4169410"/>
            </a:xfrm>
            <a:custGeom>
              <a:avLst/>
              <a:gdLst/>
              <a:ahLst/>
              <a:cxnLst/>
              <a:rect l="l" t="t" r="r" b="b"/>
              <a:pathLst>
                <a:path w="6129019" h="4169409">
                  <a:moveTo>
                    <a:pt x="6128848" y="4168834"/>
                  </a:moveTo>
                  <a:lnTo>
                    <a:pt x="0" y="4168834"/>
                  </a:lnTo>
                  <a:lnTo>
                    <a:pt x="0" y="0"/>
                  </a:lnTo>
                  <a:lnTo>
                    <a:pt x="6128848" y="0"/>
                  </a:lnTo>
                  <a:lnTo>
                    <a:pt x="6128848" y="4168834"/>
                  </a:lnTo>
                  <a:close/>
                </a:path>
              </a:pathLst>
            </a:custGeom>
            <a:solidFill>
              <a:srgbClr val="008ED4">
                <a:alpha val="2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408338" y="3428053"/>
              <a:ext cx="7467600" cy="50101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028700" y="1028700"/>
            <a:ext cx="4848225" cy="9525"/>
          </a:xfrm>
          <a:custGeom>
            <a:avLst/>
            <a:gdLst/>
            <a:ahLst/>
            <a:cxnLst/>
            <a:rect l="l" t="t" r="r" b="b"/>
            <a:pathLst>
              <a:path w="4848225" h="9525">
                <a:moveTo>
                  <a:pt x="4848224" y="9524"/>
                </a:moveTo>
                <a:lnTo>
                  <a:pt x="0" y="9524"/>
                </a:lnTo>
                <a:lnTo>
                  <a:pt x="0" y="0"/>
                </a:lnTo>
                <a:lnTo>
                  <a:pt x="4848224" y="0"/>
                </a:lnTo>
                <a:lnTo>
                  <a:pt x="4848224" y="9524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83309" y="608919"/>
            <a:ext cx="32378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Реализация</a:t>
            </a:r>
            <a:r>
              <a:rPr dirty="0"/>
              <a:t> </a:t>
            </a:r>
            <a:r>
              <a:rPr dirty="0" spc="20"/>
              <a:t>проекта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6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4459511" y="1028019"/>
            <a:ext cx="10778490" cy="105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2305">
              <a:lnSpc>
                <a:spcPct val="100000"/>
              </a:lnSpc>
              <a:spcBef>
                <a:spcPts val="100"/>
              </a:spcBef>
            </a:pPr>
            <a:r>
              <a:rPr dirty="0" sz="2800" spc="20" b="1">
                <a:solidFill>
                  <a:srgbClr val="34372E"/>
                </a:solidFill>
                <a:latin typeface="Calibri"/>
                <a:cs typeface="Calibri"/>
              </a:rPr>
              <a:t>"Сделано </a:t>
            </a:r>
            <a:r>
              <a:rPr dirty="0" sz="2800" b="1">
                <a:solidFill>
                  <a:srgbClr val="34372E"/>
                </a:solidFill>
                <a:latin typeface="Calibri"/>
                <a:cs typeface="Calibri"/>
              </a:rPr>
              <a:t>в</a:t>
            </a:r>
            <a:r>
              <a:rPr dirty="0" sz="2800" spc="85" b="1">
                <a:solidFill>
                  <a:srgbClr val="34372E"/>
                </a:solidFill>
                <a:latin typeface="Calibri"/>
                <a:cs typeface="Calibri"/>
              </a:rPr>
              <a:t> </a:t>
            </a:r>
            <a:r>
              <a:rPr dirty="0" sz="2800" spc="20" b="1">
                <a:solidFill>
                  <a:srgbClr val="34372E"/>
                </a:solidFill>
                <a:latin typeface="Calibri"/>
                <a:cs typeface="Calibri"/>
              </a:rPr>
              <a:t>Югре!"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dirty="0" sz="2400" spc="65">
                <a:solidFill>
                  <a:srgbClr val="00588B"/>
                </a:solidFill>
                <a:latin typeface="Arial"/>
                <a:cs typeface="Arial"/>
              </a:rPr>
              <a:t>и </a:t>
            </a:r>
            <a:r>
              <a:rPr dirty="0" sz="2400" spc="110">
                <a:solidFill>
                  <a:srgbClr val="00588B"/>
                </a:solidFill>
                <a:latin typeface="Arial"/>
                <a:cs typeface="Arial"/>
              </a:rPr>
              <a:t>продвижение </a:t>
            </a:r>
            <a:r>
              <a:rPr dirty="0" sz="2400" spc="80">
                <a:solidFill>
                  <a:srgbClr val="00588B"/>
                </a:solidFill>
                <a:latin typeface="Arial"/>
                <a:cs typeface="Arial"/>
              </a:rPr>
              <a:t>товаров </a:t>
            </a:r>
            <a:r>
              <a:rPr dirty="0" sz="2400" spc="65">
                <a:solidFill>
                  <a:srgbClr val="00588B"/>
                </a:solidFill>
                <a:latin typeface="Arial"/>
                <a:cs typeface="Arial"/>
              </a:rPr>
              <a:t>производителей, </a:t>
            </a:r>
            <a:r>
              <a:rPr dirty="0" sz="2400" spc="40">
                <a:solidFill>
                  <a:srgbClr val="00588B"/>
                </a:solidFill>
                <a:latin typeface="Arial"/>
                <a:cs typeface="Arial"/>
              </a:rPr>
              <a:t>использующих </a:t>
            </a:r>
            <a:r>
              <a:rPr dirty="0" sz="2400" spc="60">
                <a:solidFill>
                  <a:srgbClr val="00588B"/>
                </a:solidFill>
                <a:latin typeface="Arial"/>
                <a:cs typeface="Arial"/>
              </a:rPr>
              <a:t>товарный</a:t>
            </a:r>
            <a:r>
              <a:rPr dirty="0" sz="2400" spc="-100">
                <a:solidFill>
                  <a:srgbClr val="00588B"/>
                </a:solidFill>
                <a:latin typeface="Arial"/>
                <a:cs typeface="Arial"/>
              </a:rPr>
              <a:t> </a:t>
            </a:r>
            <a:r>
              <a:rPr dirty="0" sz="2400" spc="40">
                <a:solidFill>
                  <a:srgbClr val="00588B"/>
                </a:solidFill>
                <a:latin typeface="Arial"/>
                <a:cs typeface="Arial"/>
              </a:rPr>
              <a:t>знак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1391" y="608919"/>
            <a:ext cx="354520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Электронная</a:t>
            </a:r>
            <a:r>
              <a:rPr dirty="0" spc="5"/>
              <a:t> </a:t>
            </a:r>
            <a:r>
              <a:rPr dirty="0" spc="20"/>
              <a:t>торговля</a:t>
            </a:r>
          </a:p>
        </p:txBody>
      </p:sp>
      <p:sp>
        <p:nvSpPr>
          <p:cNvPr id="3" name="object 3"/>
          <p:cNvSpPr/>
          <p:nvPr/>
        </p:nvSpPr>
        <p:spPr>
          <a:xfrm>
            <a:off x="3451826" y="2764482"/>
            <a:ext cx="3162299" cy="108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96078" y="2743640"/>
            <a:ext cx="4370596" cy="1104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72743" y="2874346"/>
            <a:ext cx="2987976" cy="875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766703" y="4580536"/>
            <a:ext cx="5826125" cy="4678045"/>
            <a:chOff x="1766703" y="4580536"/>
            <a:chExt cx="5826125" cy="4678045"/>
          </a:xfrm>
        </p:grpSpPr>
        <p:sp>
          <p:nvSpPr>
            <p:cNvPr id="7" name="object 7"/>
            <p:cNvSpPr/>
            <p:nvPr/>
          </p:nvSpPr>
          <p:spPr>
            <a:xfrm>
              <a:off x="1766703" y="4580536"/>
              <a:ext cx="5826125" cy="3521075"/>
            </a:xfrm>
            <a:custGeom>
              <a:avLst/>
              <a:gdLst/>
              <a:ahLst/>
              <a:cxnLst/>
              <a:rect l="l" t="t" r="r" b="b"/>
              <a:pathLst>
                <a:path w="5826125" h="3521075">
                  <a:moveTo>
                    <a:pt x="5826071" y="3520704"/>
                  </a:moveTo>
                  <a:lnTo>
                    <a:pt x="0" y="3520704"/>
                  </a:lnTo>
                  <a:lnTo>
                    <a:pt x="0" y="265489"/>
                  </a:lnTo>
                  <a:lnTo>
                    <a:pt x="4278" y="217770"/>
                  </a:lnTo>
                  <a:lnTo>
                    <a:pt x="16614" y="172856"/>
                  </a:lnTo>
                  <a:lnTo>
                    <a:pt x="36257" y="131497"/>
                  </a:lnTo>
                  <a:lnTo>
                    <a:pt x="62456" y="94442"/>
                  </a:lnTo>
                  <a:lnTo>
                    <a:pt x="94461" y="62443"/>
                  </a:lnTo>
                  <a:lnTo>
                    <a:pt x="131523" y="36249"/>
                  </a:lnTo>
                  <a:lnTo>
                    <a:pt x="172891" y="16610"/>
                  </a:lnTo>
                  <a:lnTo>
                    <a:pt x="217815" y="4277"/>
                  </a:lnTo>
                  <a:lnTo>
                    <a:pt x="265542" y="0"/>
                  </a:lnTo>
                  <a:lnTo>
                    <a:pt x="5560531" y="0"/>
                  </a:lnTo>
                  <a:lnTo>
                    <a:pt x="5608258" y="4277"/>
                  </a:lnTo>
                  <a:lnTo>
                    <a:pt x="5653181" y="16611"/>
                  </a:lnTo>
                  <a:lnTo>
                    <a:pt x="5694548" y="36249"/>
                  </a:lnTo>
                  <a:lnTo>
                    <a:pt x="5731610" y="62443"/>
                  </a:lnTo>
                  <a:lnTo>
                    <a:pt x="5763615" y="94442"/>
                  </a:lnTo>
                  <a:lnTo>
                    <a:pt x="5789815" y="131497"/>
                  </a:lnTo>
                  <a:lnTo>
                    <a:pt x="5809457" y="172856"/>
                  </a:lnTo>
                  <a:lnTo>
                    <a:pt x="5821793" y="217770"/>
                  </a:lnTo>
                  <a:lnTo>
                    <a:pt x="5826071" y="265489"/>
                  </a:lnTo>
                  <a:lnTo>
                    <a:pt x="5826071" y="275395"/>
                  </a:lnTo>
                  <a:lnTo>
                    <a:pt x="245726" y="275395"/>
                  </a:lnTo>
                  <a:lnTo>
                    <a:pt x="245726" y="3267103"/>
                  </a:lnTo>
                  <a:lnTo>
                    <a:pt x="5826071" y="3267103"/>
                  </a:lnTo>
                  <a:lnTo>
                    <a:pt x="5826071" y="3520704"/>
                  </a:lnTo>
                  <a:close/>
                </a:path>
                <a:path w="5826125" h="3521075">
                  <a:moveTo>
                    <a:pt x="5826071" y="3267103"/>
                  </a:moveTo>
                  <a:lnTo>
                    <a:pt x="5572420" y="3267103"/>
                  </a:lnTo>
                  <a:lnTo>
                    <a:pt x="5572420" y="275395"/>
                  </a:lnTo>
                  <a:lnTo>
                    <a:pt x="5826071" y="275395"/>
                  </a:lnTo>
                  <a:lnTo>
                    <a:pt x="5826071" y="3267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66703" y="8102232"/>
              <a:ext cx="5826125" cy="542925"/>
            </a:xfrm>
            <a:custGeom>
              <a:avLst/>
              <a:gdLst/>
              <a:ahLst/>
              <a:cxnLst/>
              <a:rect l="l" t="t" r="r" b="b"/>
              <a:pathLst>
                <a:path w="5826125" h="542925">
                  <a:moveTo>
                    <a:pt x="5560529" y="542866"/>
                  </a:moveTo>
                  <a:lnTo>
                    <a:pt x="265542" y="542866"/>
                  </a:lnTo>
                  <a:lnTo>
                    <a:pt x="217813" y="538588"/>
                  </a:lnTo>
                  <a:lnTo>
                    <a:pt x="172890" y="526254"/>
                  </a:lnTo>
                  <a:lnTo>
                    <a:pt x="131523" y="506616"/>
                  </a:lnTo>
                  <a:lnTo>
                    <a:pt x="94461" y="480422"/>
                  </a:lnTo>
                  <a:lnTo>
                    <a:pt x="62456" y="448423"/>
                  </a:lnTo>
                  <a:lnTo>
                    <a:pt x="36256" y="411368"/>
                  </a:lnTo>
                  <a:lnTo>
                    <a:pt x="16614" y="370009"/>
                  </a:lnTo>
                  <a:lnTo>
                    <a:pt x="4278" y="325095"/>
                  </a:lnTo>
                  <a:lnTo>
                    <a:pt x="0" y="277376"/>
                  </a:lnTo>
                  <a:lnTo>
                    <a:pt x="0" y="0"/>
                  </a:lnTo>
                  <a:lnTo>
                    <a:pt x="5826071" y="0"/>
                  </a:lnTo>
                  <a:lnTo>
                    <a:pt x="5826071" y="277376"/>
                  </a:lnTo>
                  <a:lnTo>
                    <a:pt x="5821792" y="325095"/>
                  </a:lnTo>
                  <a:lnTo>
                    <a:pt x="5809457" y="370009"/>
                  </a:lnTo>
                  <a:lnTo>
                    <a:pt x="5789814" y="411368"/>
                  </a:lnTo>
                  <a:lnTo>
                    <a:pt x="5763615" y="448423"/>
                  </a:lnTo>
                  <a:lnTo>
                    <a:pt x="5731609" y="480422"/>
                  </a:lnTo>
                  <a:lnTo>
                    <a:pt x="5694548" y="506616"/>
                  </a:lnTo>
                  <a:lnTo>
                    <a:pt x="5653180" y="526254"/>
                  </a:lnTo>
                  <a:lnTo>
                    <a:pt x="5608257" y="538588"/>
                  </a:lnTo>
                  <a:lnTo>
                    <a:pt x="5560529" y="5428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66276" y="8645098"/>
              <a:ext cx="2025014" cy="613410"/>
            </a:xfrm>
            <a:custGeom>
              <a:avLst/>
              <a:gdLst/>
              <a:ahLst/>
              <a:cxnLst/>
              <a:rect l="l" t="t" r="r" b="b"/>
              <a:pathLst>
                <a:path w="2025014" h="613409">
                  <a:moveTo>
                    <a:pt x="2015190" y="613200"/>
                  </a:moveTo>
                  <a:lnTo>
                    <a:pt x="9753" y="613200"/>
                  </a:lnTo>
                  <a:lnTo>
                    <a:pt x="3529" y="611095"/>
                  </a:lnTo>
                  <a:lnTo>
                    <a:pt x="92" y="606018"/>
                  </a:lnTo>
                  <a:lnTo>
                    <a:pt x="0" y="599827"/>
                  </a:lnTo>
                  <a:lnTo>
                    <a:pt x="3808" y="594379"/>
                  </a:lnTo>
                  <a:lnTo>
                    <a:pt x="26159" y="584218"/>
                  </a:lnTo>
                  <a:lnTo>
                    <a:pt x="55632" y="578354"/>
                  </a:lnTo>
                  <a:lnTo>
                    <a:pt x="128050" y="570318"/>
                  </a:lnTo>
                  <a:lnTo>
                    <a:pt x="167047" y="563545"/>
                  </a:lnTo>
                  <a:lnTo>
                    <a:pt x="205271" y="551868"/>
                  </a:lnTo>
                  <a:lnTo>
                    <a:pt x="240749" y="532988"/>
                  </a:lnTo>
                  <a:lnTo>
                    <a:pt x="271506" y="504603"/>
                  </a:lnTo>
                  <a:lnTo>
                    <a:pt x="295569" y="464414"/>
                  </a:lnTo>
                  <a:lnTo>
                    <a:pt x="310965" y="410121"/>
                  </a:lnTo>
                  <a:lnTo>
                    <a:pt x="325363" y="295053"/>
                  </a:lnTo>
                  <a:lnTo>
                    <a:pt x="337717" y="159739"/>
                  </a:lnTo>
                  <a:lnTo>
                    <a:pt x="346356" y="47085"/>
                  </a:lnTo>
                  <a:lnTo>
                    <a:pt x="349607" y="0"/>
                  </a:lnTo>
                  <a:lnTo>
                    <a:pt x="1675336" y="0"/>
                  </a:lnTo>
                  <a:lnTo>
                    <a:pt x="1678587" y="47085"/>
                  </a:lnTo>
                  <a:lnTo>
                    <a:pt x="1687226" y="159739"/>
                  </a:lnTo>
                  <a:lnTo>
                    <a:pt x="1699580" y="295053"/>
                  </a:lnTo>
                  <a:lnTo>
                    <a:pt x="1713978" y="410121"/>
                  </a:lnTo>
                  <a:lnTo>
                    <a:pt x="1729374" y="464414"/>
                  </a:lnTo>
                  <a:lnTo>
                    <a:pt x="1753437" y="504603"/>
                  </a:lnTo>
                  <a:lnTo>
                    <a:pt x="1784194" y="532988"/>
                  </a:lnTo>
                  <a:lnTo>
                    <a:pt x="1819672" y="551868"/>
                  </a:lnTo>
                  <a:lnTo>
                    <a:pt x="1857896" y="563545"/>
                  </a:lnTo>
                  <a:lnTo>
                    <a:pt x="1896893" y="570318"/>
                  </a:lnTo>
                  <a:lnTo>
                    <a:pt x="1969311" y="578354"/>
                  </a:lnTo>
                  <a:lnTo>
                    <a:pt x="1998784" y="584218"/>
                  </a:lnTo>
                  <a:lnTo>
                    <a:pt x="2021135" y="594379"/>
                  </a:lnTo>
                  <a:lnTo>
                    <a:pt x="2024943" y="599827"/>
                  </a:lnTo>
                  <a:lnTo>
                    <a:pt x="2024850" y="606018"/>
                  </a:lnTo>
                  <a:lnTo>
                    <a:pt x="2021414" y="611095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12393" y="4855991"/>
              <a:ext cx="5326764" cy="2992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400009" y="4580536"/>
            <a:ext cx="9571355" cy="4348480"/>
            <a:chOff x="8400009" y="4580536"/>
            <a:chExt cx="9571355" cy="4348480"/>
          </a:xfrm>
        </p:grpSpPr>
        <p:sp>
          <p:nvSpPr>
            <p:cNvPr id="12" name="object 12"/>
            <p:cNvSpPr/>
            <p:nvPr/>
          </p:nvSpPr>
          <p:spPr>
            <a:xfrm>
              <a:off x="11121624" y="4601041"/>
              <a:ext cx="6123940" cy="4109720"/>
            </a:xfrm>
            <a:custGeom>
              <a:avLst/>
              <a:gdLst/>
              <a:ahLst/>
              <a:cxnLst/>
              <a:rect l="l" t="t" r="r" b="b"/>
              <a:pathLst>
                <a:path w="6123940" h="4109720">
                  <a:moveTo>
                    <a:pt x="6123771" y="4109452"/>
                  </a:moveTo>
                  <a:lnTo>
                    <a:pt x="0" y="4109452"/>
                  </a:lnTo>
                  <a:lnTo>
                    <a:pt x="0" y="214699"/>
                  </a:lnTo>
                  <a:lnTo>
                    <a:pt x="5686" y="165587"/>
                  </a:lnTo>
                  <a:lnTo>
                    <a:pt x="21874" y="120442"/>
                  </a:lnTo>
                  <a:lnTo>
                    <a:pt x="47255" y="80571"/>
                  </a:lnTo>
                  <a:lnTo>
                    <a:pt x="80523" y="47283"/>
                  </a:lnTo>
                  <a:lnTo>
                    <a:pt x="120370" y="21887"/>
                  </a:lnTo>
                  <a:lnTo>
                    <a:pt x="165489" y="5689"/>
                  </a:lnTo>
                  <a:lnTo>
                    <a:pt x="214573" y="0"/>
                  </a:lnTo>
                  <a:lnTo>
                    <a:pt x="5907992" y="0"/>
                  </a:lnTo>
                  <a:lnTo>
                    <a:pt x="5957079" y="5689"/>
                  </a:lnTo>
                  <a:lnTo>
                    <a:pt x="6002223" y="21887"/>
                  </a:lnTo>
                  <a:lnTo>
                    <a:pt x="6042137" y="47283"/>
                  </a:lnTo>
                  <a:lnTo>
                    <a:pt x="6075535" y="80571"/>
                  </a:lnTo>
                  <a:lnTo>
                    <a:pt x="6101131" y="120442"/>
                  </a:lnTo>
                  <a:lnTo>
                    <a:pt x="6117638" y="165587"/>
                  </a:lnTo>
                  <a:lnTo>
                    <a:pt x="6123771" y="214699"/>
                  </a:lnTo>
                  <a:lnTo>
                    <a:pt x="6123771" y="242442"/>
                  </a:lnTo>
                  <a:lnTo>
                    <a:pt x="186847" y="242442"/>
                  </a:lnTo>
                  <a:lnTo>
                    <a:pt x="186847" y="3840474"/>
                  </a:lnTo>
                  <a:lnTo>
                    <a:pt x="6123771" y="3840474"/>
                  </a:lnTo>
                  <a:lnTo>
                    <a:pt x="6123771" y="4109452"/>
                  </a:lnTo>
                  <a:close/>
                </a:path>
                <a:path w="6123940" h="4109720">
                  <a:moveTo>
                    <a:pt x="6123771" y="3840474"/>
                  </a:moveTo>
                  <a:lnTo>
                    <a:pt x="5934512" y="3840474"/>
                  </a:lnTo>
                  <a:lnTo>
                    <a:pt x="5934512" y="242442"/>
                  </a:lnTo>
                  <a:lnTo>
                    <a:pt x="6123771" y="242442"/>
                  </a:lnTo>
                  <a:lnTo>
                    <a:pt x="6123771" y="3840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94727" y="4580536"/>
              <a:ext cx="7576820" cy="4314825"/>
            </a:xfrm>
            <a:custGeom>
              <a:avLst/>
              <a:gdLst/>
              <a:ahLst/>
              <a:cxnLst/>
              <a:rect l="l" t="t" r="r" b="b"/>
              <a:pathLst>
                <a:path w="7576819" h="4314825">
                  <a:moveTo>
                    <a:pt x="7485948" y="4314502"/>
                  </a:moveTo>
                  <a:lnTo>
                    <a:pt x="90410" y="4314502"/>
                  </a:lnTo>
                  <a:lnTo>
                    <a:pt x="55432" y="4307491"/>
                  </a:lnTo>
                  <a:lnTo>
                    <a:pt x="26670" y="4288268"/>
                  </a:lnTo>
                  <a:lnTo>
                    <a:pt x="7176" y="4259546"/>
                  </a:lnTo>
                  <a:lnTo>
                    <a:pt x="0" y="4224039"/>
                  </a:lnTo>
                  <a:lnTo>
                    <a:pt x="0" y="4131163"/>
                  </a:lnTo>
                  <a:lnTo>
                    <a:pt x="705198" y="4131163"/>
                  </a:lnTo>
                  <a:lnTo>
                    <a:pt x="705198" y="231586"/>
                  </a:lnTo>
                  <a:lnTo>
                    <a:pt x="709899" y="184927"/>
                  </a:lnTo>
                  <a:lnTo>
                    <a:pt x="723374" y="141462"/>
                  </a:lnTo>
                  <a:lnTo>
                    <a:pt x="744674" y="102124"/>
                  </a:lnTo>
                  <a:lnTo>
                    <a:pt x="772854" y="67847"/>
                  </a:lnTo>
                  <a:lnTo>
                    <a:pt x="806968" y="39563"/>
                  </a:lnTo>
                  <a:lnTo>
                    <a:pt x="846068" y="18205"/>
                  </a:lnTo>
                  <a:lnTo>
                    <a:pt x="889208" y="4706"/>
                  </a:lnTo>
                  <a:lnTo>
                    <a:pt x="935442" y="0"/>
                  </a:lnTo>
                  <a:lnTo>
                    <a:pt x="6639711" y="0"/>
                  </a:lnTo>
                  <a:lnTo>
                    <a:pt x="6686343" y="4706"/>
                  </a:lnTo>
                  <a:lnTo>
                    <a:pt x="6729782" y="18205"/>
                  </a:lnTo>
                  <a:lnTo>
                    <a:pt x="6734015" y="20505"/>
                  </a:lnTo>
                  <a:lnTo>
                    <a:pt x="941469" y="20505"/>
                  </a:lnTo>
                  <a:lnTo>
                    <a:pt x="892386" y="26195"/>
                  </a:lnTo>
                  <a:lnTo>
                    <a:pt x="847267" y="42392"/>
                  </a:lnTo>
                  <a:lnTo>
                    <a:pt x="807420" y="67788"/>
                  </a:lnTo>
                  <a:lnTo>
                    <a:pt x="774152" y="101076"/>
                  </a:lnTo>
                  <a:lnTo>
                    <a:pt x="748770" y="140947"/>
                  </a:lnTo>
                  <a:lnTo>
                    <a:pt x="732582" y="186092"/>
                  </a:lnTo>
                  <a:lnTo>
                    <a:pt x="726896" y="235205"/>
                  </a:lnTo>
                  <a:lnTo>
                    <a:pt x="726896" y="4129957"/>
                  </a:lnTo>
                  <a:lnTo>
                    <a:pt x="3286102" y="4129957"/>
                  </a:lnTo>
                  <a:lnTo>
                    <a:pt x="3286102" y="4131163"/>
                  </a:lnTo>
                  <a:lnTo>
                    <a:pt x="3293109" y="4166161"/>
                  </a:lnTo>
                  <a:lnTo>
                    <a:pt x="3312321" y="4194940"/>
                  </a:lnTo>
                  <a:lnTo>
                    <a:pt x="3341026" y="4214446"/>
                  </a:lnTo>
                  <a:lnTo>
                    <a:pt x="3376512" y="4221627"/>
                  </a:lnTo>
                  <a:lnTo>
                    <a:pt x="7576358" y="4221627"/>
                  </a:lnTo>
                  <a:lnTo>
                    <a:pt x="7576358" y="4224039"/>
                  </a:lnTo>
                  <a:lnTo>
                    <a:pt x="7569352" y="4259037"/>
                  </a:lnTo>
                  <a:lnTo>
                    <a:pt x="7550140" y="4287816"/>
                  </a:lnTo>
                  <a:lnTo>
                    <a:pt x="7521434" y="4307322"/>
                  </a:lnTo>
                  <a:lnTo>
                    <a:pt x="7485948" y="4314502"/>
                  </a:lnTo>
                  <a:close/>
                </a:path>
                <a:path w="7576819" h="4314825">
                  <a:moveTo>
                    <a:pt x="7576358" y="4221627"/>
                  </a:moveTo>
                  <a:lnTo>
                    <a:pt x="4199846" y="4221627"/>
                  </a:lnTo>
                  <a:lnTo>
                    <a:pt x="4234823" y="4214616"/>
                  </a:lnTo>
                  <a:lnTo>
                    <a:pt x="4263585" y="4195392"/>
                  </a:lnTo>
                  <a:lnTo>
                    <a:pt x="4283080" y="4166670"/>
                  </a:lnTo>
                  <a:lnTo>
                    <a:pt x="4290256" y="4131163"/>
                  </a:lnTo>
                  <a:lnTo>
                    <a:pt x="4290256" y="4129957"/>
                  </a:lnTo>
                  <a:lnTo>
                    <a:pt x="6849461" y="4129957"/>
                  </a:lnTo>
                  <a:lnTo>
                    <a:pt x="6849461" y="235205"/>
                  </a:lnTo>
                  <a:lnTo>
                    <a:pt x="6843775" y="186092"/>
                  </a:lnTo>
                  <a:lnTo>
                    <a:pt x="6827587" y="140947"/>
                  </a:lnTo>
                  <a:lnTo>
                    <a:pt x="6802206" y="101076"/>
                  </a:lnTo>
                  <a:lnTo>
                    <a:pt x="6768938" y="67788"/>
                  </a:lnTo>
                  <a:lnTo>
                    <a:pt x="6729090" y="42392"/>
                  </a:lnTo>
                  <a:lnTo>
                    <a:pt x="6683972" y="26195"/>
                  </a:lnTo>
                  <a:lnTo>
                    <a:pt x="6634888" y="20505"/>
                  </a:lnTo>
                  <a:lnTo>
                    <a:pt x="6734015" y="20505"/>
                  </a:lnTo>
                  <a:lnTo>
                    <a:pt x="6769096" y="39563"/>
                  </a:lnTo>
                  <a:lnTo>
                    <a:pt x="6803353" y="67847"/>
                  </a:lnTo>
                  <a:lnTo>
                    <a:pt x="6831620" y="102124"/>
                  </a:lnTo>
                  <a:lnTo>
                    <a:pt x="6852965" y="141462"/>
                  </a:lnTo>
                  <a:lnTo>
                    <a:pt x="6866456" y="184927"/>
                  </a:lnTo>
                  <a:lnTo>
                    <a:pt x="6871160" y="231586"/>
                  </a:lnTo>
                  <a:lnTo>
                    <a:pt x="6871160" y="4131163"/>
                  </a:lnTo>
                  <a:lnTo>
                    <a:pt x="7576358" y="4131163"/>
                  </a:lnTo>
                  <a:lnTo>
                    <a:pt x="7576358" y="4221627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550233" y="8711704"/>
              <a:ext cx="7265670" cy="217170"/>
            </a:xfrm>
            <a:custGeom>
              <a:avLst/>
              <a:gdLst/>
              <a:ahLst/>
              <a:cxnLst/>
              <a:rect l="l" t="t" r="r" b="b"/>
              <a:pathLst>
                <a:path w="7265669" h="217170">
                  <a:moveTo>
                    <a:pt x="4134751" y="0"/>
                  </a:moveTo>
                  <a:lnTo>
                    <a:pt x="3129381" y="0"/>
                  </a:lnTo>
                  <a:lnTo>
                    <a:pt x="3129381" y="1206"/>
                  </a:lnTo>
                  <a:lnTo>
                    <a:pt x="3136582" y="36207"/>
                  </a:lnTo>
                  <a:lnTo>
                    <a:pt x="3156204" y="64985"/>
                  </a:lnTo>
                  <a:lnTo>
                    <a:pt x="3185325" y="84493"/>
                  </a:lnTo>
                  <a:lnTo>
                    <a:pt x="3220999" y="91668"/>
                  </a:lnTo>
                  <a:lnTo>
                    <a:pt x="4044340" y="91668"/>
                  </a:lnTo>
                  <a:lnTo>
                    <a:pt x="4079824" y="84493"/>
                  </a:lnTo>
                  <a:lnTo>
                    <a:pt x="4108526" y="64985"/>
                  </a:lnTo>
                  <a:lnTo>
                    <a:pt x="4127741" y="36207"/>
                  </a:lnTo>
                  <a:lnTo>
                    <a:pt x="4134751" y="1206"/>
                  </a:lnTo>
                  <a:lnTo>
                    <a:pt x="4134751" y="0"/>
                  </a:lnTo>
                  <a:close/>
                </a:path>
                <a:path w="7265669" h="217170">
                  <a:moveTo>
                    <a:pt x="7265340" y="183337"/>
                  </a:moveTo>
                  <a:lnTo>
                    <a:pt x="0" y="183337"/>
                  </a:lnTo>
                  <a:lnTo>
                    <a:pt x="2730" y="196761"/>
                  </a:lnTo>
                  <a:lnTo>
                    <a:pt x="10083" y="207467"/>
                  </a:lnTo>
                  <a:lnTo>
                    <a:pt x="20840" y="214553"/>
                  </a:lnTo>
                  <a:lnTo>
                    <a:pt x="33743" y="217119"/>
                  </a:lnTo>
                  <a:lnTo>
                    <a:pt x="7231583" y="217119"/>
                  </a:lnTo>
                  <a:lnTo>
                    <a:pt x="7244994" y="214376"/>
                  </a:lnTo>
                  <a:lnTo>
                    <a:pt x="7255700" y="207010"/>
                  </a:lnTo>
                  <a:lnTo>
                    <a:pt x="7262774" y="196253"/>
                  </a:lnTo>
                  <a:lnTo>
                    <a:pt x="7265340" y="18333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307745" y="4843119"/>
              <a:ext cx="5743096" cy="35942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442865" y="4600964"/>
              <a:ext cx="2019935" cy="4127500"/>
            </a:xfrm>
            <a:custGeom>
              <a:avLst/>
              <a:gdLst/>
              <a:ahLst/>
              <a:cxnLst/>
              <a:rect l="l" t="t" r="r" b="b"/>
              <a:pathLst>
                <a:path w="2019934" h="4127500">
                  <a:moveTo>
                    <a:pt x="1734639" y="4127386"/>
                  </a:moveTo>
                  <a:lnTo>
                    <a:pt x="284684" y="4127386"/>
                  </a:lnTo>
                  <a:lnTo>
                    <a:pt x="238529" y="4123654"/>
                  </a:lnTo>
                  <a:lnTo>
                    <a:pt x="194736" y="4112849"/>
                  </a:lnTo>
                  <a:lnTo>
                    <a:pt x="153895" y="4095562"/>
                  </a:lnTo>
                  <a:lnTo>
                    <a:pt x="116592" y="4072378"/>
                  </a:lnTo>
                  <a:lnTo>
                    <a:pt x="83415" y="4043888"/>
                  </a:lnTo>
                  <a:lnTo>
                    <a:pt x="54953" y="4010679"/>
                  </a:lnTo>
                  <a:lnTo>
                    <a:pt x="31792" y="3973340"/>
                  </a:lnTo>
                  <a:lnTo>
                    <a:pt x="14521" y="3932458"/>
                  </a:lnTo>
                  <a:lnTo>
                    <a:pt x="3728" y="3888622"/>
                  </a:lnTo>
                  <a:lnTo>
                    <a:pt x="0" y="3842421"/>
                  </a:lnTo>
                  <a:lnTo>
                    <a:pt x="0" y="284964"/>
                  </a:lnTo>
                  <a:lnTo>
                    <a:pt x="3728" y="238763"/>
                  </a:lnTo>
                  <a:lnTo>
                    <a:pt x="14522" y="194927"/>
                  </a:lnTo>
                  <a:lnTo>
                    <a:pt x="31792" y="154046"/>
                  </a:lnTo>
                  <a:lnTo>
                    <a:pt x="54953" y="116706"/>
                  </a:lnTo>
                  <a:lnTo>
                    <a:pt x="83415" y="83497"/>
                  </a:lnTo>
                  <a:lnTo>
                    <a:pt x="116592" y="55007"/>
                  </a:lnTo>
                  <a:lnTo>
                    <a:pt x="153895" y="31824"/>
                  </a:lnTo>
                  <a:lnTo>
                    <a:pt x="194737" y="14536"/>
                  </a:lnTo>
                  <a:lnTo>
                    <a:pt x="238530" y="3732"/>
                  </a:lnTo>
                  <a:lnTo>
                    <a:pt x="284684" y="0"/>
                  </a:lnTo>
                  <a:lnTo>
                    <a:pt x="1734640" y="0"/>
                  </a:lnTo>
                  <a:lnTo>
                    <a:pt x="1780795" y="3732"/>
                  </a:lnTo>
                  <a:lnTo>
                    <a:pt x="1824588" y="14536"/>
                  </a:lnTo>
                  <a:lnTo>
                    <a:pt x="1865429" y="31824"/>
                  </a:lnTo>
                  <a:lnTo>
                    <a:pt x="1902732" y="55007"/>
                  </a:lnTo>
                  <a:lnTo>
                    <a:pt x="1935909" y="83497"/>
                  </a:lnTo>
                  <a:lnTo>
                    <a:pt x="1954511" y="105202"/>
                  </a:lnTo>
                  <a:lnTo>
                    <a:pt x="274481" y="105202"/>
                  </a:lnTo>
                  <a:lnTo>
                    <a:pt x="229768" y="111231"/>
                  </a:lnTo>
                  <a:lnTo>
                    <a:pt x="189563" y="128239"/>
                  </a:lnTo>
                  <a:lnTo>
                    <a:pt x="155479" y="154611"/>
                  </a:lnTo>
                  <a:lnTo>
                    <a:pt x="129134" y="188728"/>
                  </a:lnTo>
                  <a:lnTo>
                    <a:pt x="112142" y="228973"/>
                  </a:lnTo>
                  <a:lnTo>
                    <a:pt x="106119" y="273729"/>
                  </a:lnTo>
                  <a:lnTo>
                    <a:pt x="106119" y="3858764"/>
                  </a:lnTo>
                  <a:lnTo>
                    <a:pt x="112142" y="3903520"/>
                  </a:lnTo>
                  <a:lnTo>
                    <a:pt x="129134" y="3943765"/>
                  </a:lnTo>
                  <a:lnTo>
                    <a:pt x="155479" y="3977882"/>
                  </a:lnTo>
                  <a:lnTo>
                    <a:pt x="189563" y="4004253"/>
                  </a:lnTo>
                  <a:lnTo>
                    <a:pt x="229768" y="4021262"/>
                  </a:lnTo>
                  <a:lnTo>
                    <a:pt x="274481" y="4027291"/>
                  </a:lnTo>
                  <a:lnTo>
                    <a:pt x="1950133" y="4027291"/>
                  </a:lnTo>
                  <a:lnTo>
                    <a:pt x="1935908" y="4043888"/>
                  </a:lnTo>
                  <a:lnTo>
                    <a:pt x="1902732" y="4072378"/>
                  </a:lnTo>
                  <a:lnTo>
                    <a:pt x="1865429" y="4095562"/>
                  </a:lnTo>
                  <a:lnTo>
                    <a:pt x="1824588" y="4112849"/>
                  </a:lnTo>
                  <a:lnTo>
                    <a:pt x="1780795" y="4123654"/>
                  </a:lnTo>
                  <a:lnTo>
                    <a:pt x="1734639" y="4127386"/>
                  </a:lnTo>
                  <a:close/>
                </a:path>
                <a:path w="2019934" h="4127500">
                  <a:moveTo>
                    <a:pt x="1432608" y="246152"/>
                  </a:moveTo>
                  <a:lnTo>
                    <a:pt x="588757" y="246152"/>
                  </a:lnTo>
                  <a:lnTo>
                    <a:pt x="551975" y="238635"/>
                  </a:lnTo>
                  <a:lnTo>
                    <a:pt x="521794" y="218191"/>
                  </a:lnTo>
                  <a:lnTo>
                    <a:pt x="501371" y="187981"/>
                  </a:lnTo>
                  <a:lnTo>
                    <a:pt x="493862" y="151164"/>
                  </a:lnTo>
                  <a:lnTo>
                    <a:pt x="493862" y="105202"/>
                  </a:lnTo>
                  <a:lnTo>
                    <a:pt x="1527503" y="105202"/>
                  </a:lnTo>
                  <a:lnTo>
                    <a:pt x="1527503" y="130736"/>
                  </a:lnTo>
                  <a:lnTo>
                    <a:pt x="1252001" y="130736"/>
                  </a:lnTo>
                  <a:lnTo>
                    <a:pt x="1242419" y="132715"/>
                  </a:lnTo>
                  <a:lnTo>
                    <a:pt x="1234272" y="138141"/>
                  </a:lnTo>
                  <a:lnTo>
                    <a:pt x="1233737" y="138907"/>
                  </a:lnTo>
                  <a:lnTo>
                    <a:pt x="875482" y="138907"/>
                  </a:lnTo>
                  <a:lnTo>
                    <a:pt x="866299" y="138907"/>
                  </a:lnTo>
                  <a:lnTo>
                    <a:pt x="858136" y="146056"/>
                  </a:lnTo>
                  <a:lnTo>
                    <a:pt x="858136" y="166484"/>
                  </a:lnTo>
                  <a:lnTo>
                    <a:pt x="866299" y="173634"/>
                  </a:lnTo>
                  <a:lnTo>
                    <a:pt x="1233377" y="173634"/>
                  </a:lnTo>
                  <a:lnTo>
                    <a:pt x="1233890" y="174400"/>
                  </a:lnTo>
                  <a:lnTo>
                    <a:pt x="1241989" y="179826"/>
                  </a:lnTo>
                  <a:lnTo>
                    <a:pt x="1252001" y="181805"/>
                  </a:lnTo>
                  <a:lnTo>
                    <a:pt x="1521253" y="181805"/>
                  </a:lnTo>
                  <a:lnTo>
                    <a:pt x="1519994" y="187981"/>
                  </a:lnTo>
                  <a:lnTo>
                    <a:pt x="1499570" y="218191"/>
                  </a:lnTo>
                  <a:lnTo>
                    <a:pt x="1469389" y="238635"/>
                  </a:lnTo>
                  <a:lnTo>
                    <a:pt x="1432608" y="246152"/>
                  </a:lnTo>
                  <a:close/>
                </a:path>
                <a:path w="2019934" h="4127500">
                  <a:moveTo>
                    <a:pt x="1950133" y="4027291"/>
                  </a:moveTo>
                  <a:lnTo>
                    <a:pt x="1746884" y="4027291"/>
                  </a:lnTo>
                  <a:lnTo>
                    <a:pt x="1791596" y="4021262"/>
                  </a:lnTo>
                  <a:lnTo>
                    <a:pt x="1831802" y="4004253"/>
                  </a:lnTo>
                  <a:lnTo>
                    <a:pt x="1865885" y="3977882"/>
                  </a:lnTo>
                  <a:lnTo>
                    <a:pt x="1892231" y="3943765"/>
                  </a:lnTo>
                  <a:lnTo>
                    <a:pt x="1909223" y="3903520"/>
                  </a:lnTo>
                  <a:lnTo>
                    <a:pt x="1915246" y="3858764"/>
                  </a:lnTo>
                  <a:lnTo>
                    <a:pt x="1914225" y="3858764"/>
                  </a:lnTo>
                  <a:lnTo>
                    <a:pt x="1914225" y="273729"/>
                  </a:lnTo>
                  <a:lnTo>
                    <a:pt x="1908202" y="228973"/>
                  </a:lnTo>
                  <a:lnTo>
                    <a:pt x="1891210" y="188728"/>
                  </a:lnTo>
                  <a:lnTo>
                    <a:pt x="1864865" y="154611"/>
                  </a:lnTo>
                  <a:lnTo>
                    <a:pt x="1830781" y="128239"/>
                  </a:lnTo>
                  <a:lnTo>
                    <a:pt x="1790576" y="111231"/>
                  </a:lnTo>
                  <a:lnTo>
                    <a:pt x="1745863" y="105202"/>
                  </a:lnTo>
                  <a:lnTo>
                    <a:pt x="1954511" y="105202"/>
                  </a:lnTo>
                  <a:lnTo>
                    <a:pt x="1987531" y="154046"/>
                  </a:lnTo>
                  <a:lnTo>
                    <a:pt x="2004802" y="194927"/>
                  </a:lnTo>
                  <a:lnTo>
                    <a:pt x="2015596" y="238763"/>
                  </a:lnTo>
                  <a:lnTo>
                    <a:pt x="2019324" y="284964"/>
                  </a:lnTo>
                  <a:lnTo>
                    <a:pt x="2019324" y="3842421"/>
                  </a:lnTo>
                  <a:lnTo>
                    <a:pt x="2015596" y="3888622"/>
                  </a:lnTo>
                  <a:lnTo>
                    <a:pt x="2004802" y="3932458"/>
                  </a:lnTo>
                  <a:lnTo>
                    <a:pt x="1987531" y="3973340"/>
                  </a:lnTo>
                  <a:lnTo>
                    <a:pt x="1964371" y="4010679"/>
                  </a:lnTo>
                  <a:lnTo>
                    <a:pt x="1950133" y="4027291"/>
                  </a:lnTo>
                  <a:close/>
                </a:path>
                <a:path w="2019934" h="4127500">
                  <a:moveTo>
                    <a:pt x="1521253" y="181805"/>
                  </a:moveTo>
                  <a:lnTo>
                    <a:pt x="1252001" y="181805"/>
                  </a:lnTo>
                  <a:lnTo>
                    <a:pt x="1262014" y="179826"/>
                  </a:lnTo>
                  <a:lnTo>
                    <a:pt x="1270113" y="174400"/>
                  </a:lnTo>
                  <a:lnTo>
                    <a:pt x="1275534" y="166293"/>
                  </a:lnTo>
                  <a:lnTo>
                    <a:pt x="1277511" y="156270"/>
                  </a:lnTo>
                  <a:lnTo>
                    <a:pt x="1275534" y="146248"/>
                  </a:lnTo>
                  <a:lnTo>
                    <a:pt x="1270113" y="138141"/>
                  </a:lnTo>
                  <a:lnTo>
                    <a:pt x="1262014" y="132715"/>
                  </a:lnTo>
                  <a:lnTo>
                    <a:pt x="1252001" y="130736"/>
                  </a:lnTo>
                  <a:lnTo>
                    <a:pt x="1527503" y="130736"/>
                  </a:lnTo>
                  <a:lnTo>
                    <a:pt x="1527503" y="151164"/>
                  </a:lnTo>
                  <a:lnTo>
                    <a:pt x="1521253" y="181805"/>
                  </a:lnTo>
                  <a:close/>
                </a:path>
                <a:path w="2019934" h="4127500">
                  <a:moveTo>
                    <a:pt x="1233377" y="173634"/>
                  </a:moveTo>
                  <a:lnTo>
                    <a:pt x="1129556" y="173634"/>
                  </a:lnTo>
                  <a:lnTo>
                    <a:pt x="1137719" y="166484"/>
                  </a:lnTo>
                  <a:lnTo>
                    <a:pt x="1137719" y="146056"/>
                  </a:lnTo>
                  <a:lnTo>
                    <a:pt x="1129556" y="138907"/>
                  </a:lnTo>
                  <a:lnTo>
                    <a:pt x="1233737" y="138907"/>
                  </a:lnTo>
                  <a:lnTo>
                    <a:pt x="1228612" y="146248"/>
                  </a:lnTo>
                  <a:lnTo>
                    <a:pt x="1226492" y="156270"/>
                  </a:lnTo>
                  <a:lnTo>
                    <a:pt x="1228469" y="166293"/>
                  </a:lnTo>
                  <a:lnTo>
                    <a:pt x="1233377" y="173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549187" y="4706227"/>
              <a:ext cx="1810768" cy="3924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300997" y="4731701"/>
              <a:ext cx="419734" cy="51435"/>
            </a:xfrm>
            <a:custGeom>
              <a:avLst/>
              <a:gdLst/>
              <a:ahLst/>
              <a:cxnLst/>
              <a:rect l="l" t="t" r="r" b="b"/>
              <a:pathLst>
                <a:path w="419734" h="51435">
                  <a:moveTo>
                    <a:pt x="279577" y="15328"/>
                  </a:moveTo>
                  <a:lnTo>
                    <a:pt x="271424" y="8178"/>
                  </a:lnTo>
                  <a:lnTo>
                    <a:pt x="8166" y="8178"/>
                  </a:lnTo>
                  <a:lnTo>
                    <a:pt x="0" y="15328"/>
                  </a:lnTo>
                  <a:lnTo>
                    <a:pt x="0" y="35750"/>
                  </a:lnTo>
                  <a:lnTo>
                    <a:pt x="8166" y="42900"/>
                  </a:lnTo>
                  <a:lnTo>
                    <a:pt x="271424" y="42900"/>
                  </a:lnTo>
                  <a:lnTo>
                    <a:pt x="279577" y="35750"/>
                  </a:lnTo>
                  <a:lnTo>
                    <a:pt x="279577" y="15328"/>
                  </a:lnTo>
                  <a:close/>
                </a:path>
                <a:path w="419734" h="51435">
                  <a:moveTo>
                    <a:pt x="419392" y="22148"/>
                  </a:moveTo>
                  <a:lnTo>
                    <a:pt x="397243" y="0"/>
                  </a:lnTo>
                  <a:lnTo>
                    <a:pt x="390474" y="0"/>
                  </a:lnTo>
                  <a:lnTo>
                    <a:pt x="368338" y="22148"/>
                  </a:lnTo>
                  <a:lnTo>
                    <a:pt x="368338" y="28930"/>
                  </a:lnTo>
                  <a:lnTo>
                    <a:pt x="390474" y="51079"/>
                  </a:lnTo>
                  <a:lnTo>
                    <a:pt x="397243" y="51079"/>
                  </a:lnTo>
                  <a:lnTo>
                    <a:pt x="419392" y="28930"/>
                  </a:lnTo>
                  <a:lnTo>
                    <a:pt x="419392" y="22148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00008" y="5132082"/>
              <a:ext cx="2105660" cy="986790"/>
            </a:xfrm>
            <a:custGeom>
              <a:avLst/>
              <a:gdLst/>
              <a:ahLst/>
              <a:cxnLst/>
              <a:rect l="l" t="t" r="r" b="b"/>
              <a:pathLst>
                <a:path w="2105659" h="986789">
                  <a:moveTo>
                    <a:pt x="22440" y="676160"/>
                  </a:moveTo>
                  <a:lnTo>
                    <a:pt x="13766" y="677938"/>
                  </a:lnTo>
                  <a:lnTo>
                    <a:pt x="6629" y="682790"/>
                  </a:lnTo>
                  <a:lnTo>
                    <a:pt x="1778" y="689940"/>
                  </a:lnTo>
                  <a:lnTo>
                    <a:pt x="0" y="698627"/>
                  </a:lnTo>
                  <a:lnTo>
                    <a:pt x="0" y="964184"/>
                  </a:lnTo>
                  <a:lnTo>
                    <a:pt x="1778" y="972870"/>
                  </a:lnTo>
                  <a:lnTo>
                    <a:pt x="6629" y="980020"/>
                  </a:lnTo>
                  <a:lnTo>
                    <a:pt x="13766" y="984872"/>
                  </a:lnTo>
                  <a:lnTo>
                    <a:pt x="22440" y="986650"/>
                  </a:lnTo>
                  <a:lnTo>
                    <a:pt x="22440" y="676160"/>
                  </a:lnTo>
                  <a:close/>
                </a:path>
                <a:path w="2105659" h="986789">
                  <a:moveTo>
                    <a:pt x="22440" y="299262"/>
                  </a:moveTo>
                  <a:lnTo>
                    <a:pt x="13766" y="300901"/>
                  </a:lnTo>
                  <a:lnTo>
                    <a:pt x="6629" y="305396"/>
                  </a:lnTo>
                  <a:lnTo>
                    <a:pt x="1778" y="312191"/>
                  </a:lnTo>
                  <a:lnTo>
                    <a:pt x="0" y="320713"/>
                  </a:lnTo>
                  <a:lnTo>
                    <a:pt x="0" y="586270"/>
                  </a:lnTo>
                  <a:lnTo>
                    <a:pt x="1778" y="594956"/>
                  </a:lnTo>
                  <a:lnTo>
                    <a:pt x="6629" y="602107"/>
                  </a:lnTo>
                  <a:lnTo>
                    <a:pt x="13766" y="606958"/>
                  </a:lnTo>
                  <a:lnTo>
                    <a:pt x="22440" y="608749"/>
                  </a:lnTo>
                  <a:lnTo>
                    <a:pt x="22440" y="299262"/>
                  </a:lnTo>
                  <a:close/>
                </a:path>
                <a:path w="2105659" h="986789">
                  <a:moveTo>
                    <a:pt x="22440" y="0"/>
                  </a:moveTo>
                  <a:lnTo>
                    <a:pt x="13766" y="1638"/>
                  </a:lnTo>
                  <a:lnTo>
                    <a:pt x="6629" y="6134"/>
                  </a:lnTo>
                  <a:lnTo>
                    <a:pt x="1778" y="12928"/>
                  </a:lnTo>
                  <a:lnTo>
                    <a:pt x="0" y="21450"/>
                  </a:lnTo>
                  <a:lnTo>
                    <a:pt x="0" y="149123"/>
                  </a:lnTo>
                  <a:lnTo>
                    <a:pt x="1778" y="157810"/>
                  </a:lnTo>
                  <a:lnTo>
                    <a:pt x="6629" y="164960"/>
                  </a:lnTo>
                  <a:lnTo>
                    <a:pt x="13766" y="169811"/>
                  </a:lnTo>
                  <a:lnTo>
                    <a:pt x="22440" y="171589"/>
                  </a:lnTo>
                  <a:lnTo>
                    <a:pt x="22440" y="0"/>
                  </a:lnTo>
                  <a:close/>
                </a:path>
                <a:path w="2105659" h="986789">
                  <a:moveTo>
                    <a:pt x="2105037" y="423875"/>
                  </a:moveTo>
                  <a:lnTo>
                    <a:pt x="2103247" y="415188"/>
                  </a:lnTo>
                  <a:lnTo>
                    <a:pt x="2098395" y="408038"/>
                  </a:lnTo>
                  <a:lnTo>
                    <a:pt x="2091258" y="403186"/>
                  </a:lnTo>
                  <a:lnTo>
                    <a:pt x="2082584" y="401408"/>
                  </a:lnTo>
                  <a:lnTo>
                    <a:pt x="2082584" y="898817"/>
                  </a:lnTo>
                  <a:lnTo>
                    <a:pt x="2091258" y="897026"/>
                  </a:lnTo>
                  <a:lnTo>
                    <a:pt x="2098395" y="892175"/>
                  </a:lnTo>
                  <a:lnTo>
                    <a:pt x="2103247" y="885024"/>
                  </a:lnTo>
                  <a:lnTo>
                    <a:pt x="2105037" y="876350"/>
                  </a:lnTo>
                  <a:lnTo>
                    <a:pt x="2105037" y="423875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22457" y="4580536"/>
              <a:ext cx="2060575" cy="4168775"/>
            </a:xfrm>
            <a:custGeom>
              <a:avLst/>
              <a:gdLst/>
              <a:ahLst/>
              <a:cxnLst/>
              <a:rect l="l" t="t" r="r" b="b"/>
              <a:pathLst>
                <a:path w="2060575" h="4168775">
                  <a:moveTo>
                    <a:pt x="1755047" y="4168241"/>
                  </a:moveTo>
                  <a:lnTo>
                    <a:pt x="305092" y="4168241"/>
                  </a:lnTo>
                  <a:lnTo>
                    <a:pt x="255637" y="4164240"/>
                  </a:lnTo>
                  <a:lnTo>
                    <a:pt x="208711" y="4152659"/>
                  </a:lnTo>
                  <a:lnTo>
                    <a:pt x="164944" y="4134128"/>
                  </a:lnTo>
                  <a:lnTo>
                    <a:pt x="124967" y="4109279"/>
                  </a:lnTo>
                  <a:lnTo>
                    <a:pt x="89410" y="4078743"/>
                  </a:lnTo>
                  <a:lnTo>
                    <a:pt x="58904" y="4043151"/>
                  </a:lnTo>
                  <a:lnTo>
                    <a:pt x="34079" y="4003134"/>
                  </a:lnTo>
                  <a:lnTo>
                    <a:pt x="15566" y="3959324"/>
                  </a:lnTo>
                  <a:lnTo>
                    <a:pt x="3996" y="3912352"/>
                  </a:lnTo>
                  <a:lnTo>
                    <a:pt x="82" y="3863870"/>
                  </a:lnTo>
                  <a:lnTo>
                    <a:pt x="0" y="305391"/>
                  </a:lnTo>
                  <a:lnTo>
                    <a:pt x="382" y="289927"/>
                  </a:lnTo>
                  <a:lnTo>
                    <a:pt x="6122" y="244109"/>
                  </a:lnTo>
                  <a:lnTo>
                    <a:pt x="17179" y="203780"/>
                  </a:lnTo>
                  <a:lnTo>
                    <a:pt x="33847" y="166324"/>
                  </a:lnTo>
                  <a:lnTo>
                    <a:pt x="56806" y="128693"/>
                  </a:lnTo>
                  <a:lnTo>
                    <a:pt x="82172" y="96711"/>
                  </a:lnTo>
                  <a:lnTo>
                    <a:pt x="95150" y="84104"/>
                  </a:lnTo>
                  <a:lnTo>
                    <a:pt x="105864" y="74209"/>
                  </a:lnTo>
                  <a:lnTo>
                    <a:pt x="153136" y="40504"/>
                  </a:lnTo>
                  <a:lnTo>
                    <a:pt x="200121" y="18640"/>
                  </a:lnTo>
                  <a:lnTo>
                    <a:pt x="251124" y="4819"/>
                  </a:lnTo>
                  <a:lnTo>
                    <a:pt x="305092" y="0"/>
                  </a:lnTo>
                  <a:lnTo>
                    <a:pt x="1756067" y="0"/>
                  </a:lnTo>
                  <a:lnTo>
                    <a:pt x="1809892" y="4675"/>
                  </a:lnTo>
                  <a:lnTo>
                    <a:pt x="1860656" y="18257"/>
                  </a:lnTo>
                  <a:lnTo>
                    <a:pt x="1865325" y="20427"/>
                  </a:lnTo>
                  <a:lnTo>
                    <a:pt x="305092" y="20427"/>
                  </a:lnTo>
                  <a:lnTo>
                    <a:pt x="258936" y="24160"/>
                  </a:lnTo>
                  <a:lnTo>
                    <a:pt x="215144" y="34971"/>
                  </a:lnTo>
                  <a:lnTo>
                    <a:pt x="174302" y="52279"/>
                  </a:lnTo>
                  <a:lnTo>
                    <a:pt x="136999" y="75500"/>
                  </a:lnTo>
                  <a:lnTo>
                    <a:pt x="103823" y="104052"/>
                  </a:lnTo>
                  <a:lnTo>
                    <a:pt x="75361" y="137354"/>
                  </a:lnTo>
                  <a:lnTo>
                    <a:pt x="52200" y="174824"/>
                  </a:lnTo>
                  <a:lnTo>
                    <a:pt x="34929" y="215878"/>
                  </a:lnTo>
                  <a:lnTo>
                    <a:pt x="24136" y="259935"/>
                  </a:lnTo>
                  <a:lnTo>
                    <a:pt x="20489" y="305391"/>
                  </a:lnTo>
                  <a:lnTo>
                    <a:pt x="20407" y="3863870"/>
                  </a:lnTo>
                  <a:lnTo>
                    <a:pt x="24136" y="3910071"/>
                  </a:lnTo>
                  <a:lnTo>
                    <a:pt x="34929" y="3953907"/>
                  </a:lnTo>
                  <a:lnTo>
                    <a:pt x="52200" y="3994788"/>
                  </a:lnTo>
                  <a:lnTo>
                    <a:pt x="75361" y="4032128"/>
                  </a:lnTo>
                  <a:lnTo>
                    <a:pt x="103823" y="4065337"/>
                  </a:lnTo>
                  <a:lnTo>
                    <a:pt x="136999" y="4093827"/>
                  </a:lnTo>
                  <a:lnTo>
                    <a:pt x="174302" y="4117011"/>
                  </a:lnTo>
                  <a:lnTo>
                    <a:pt x="215144" y="4134298"/>
                  </a:lnTo>
                  <a:lnTo>
                    <a:pt x="258936" y="4145102"/>
                  </a:lnTo>
                  <a:lnTo>
                    <a:pt x="305092" y="4148835"/>
                  </a:lnTo>
                  <a:lnTo>
                    <a:pt x="1860459" y="4148835"/>
                  </a:lnTo>
                  <a:lnTo>
                    <a:pt x="1851428" y="4152659"/>
                  </a:lnTo>
                  <a:lnTo>
                    <a:pt x="1804501" y="4164240"/>
                  </a:lnTo>
                  <a:lnTo>
                    <a:pt x="1755047" y="4168241"/>
                  </a:lnTo>
                  <a:close/>
                </a:path>
                <a:path w="2060575" h="4168775">
                  <a:moveTo>
                    <a:pt x="1860459" y="4148835"/>
                  </a:moveTo>
                  <a:lnTo>
                    <a:pt x="1755047" y="4148835"/>
                  </a:lnTo>
                  <a:lnTo>
                    <a:pt x="1801203" y="4145102"/>
                  </a:lnTo>
                  <a:lnTo>
                    <a:pt x="1844995" y="4134298"/>
                  </a:lnTo>
                  <a:lnTo>
                    <a:pt x="1885837" y="4117011"/>
                  </a:lnTo>
                  <a:lnTo>
                    <a:pt x="1923140" y="4093827"/>
                  </a:lnTo>
                  <a:lnTo>
                    <a:pt x="1956316" y="4065337"/>
                  </a:lnTo>
                  <a:lnTo>
                    <a:pt x="1984779" y="4032128"/>
                  </a:lnTo>
                  <a:lnTo>
                    <a:pt x="2007939" y="3994788"/>
                  </a:lnTo>
                  <a:lnTo>
                    <a:pt x="2025210" y="3953907"/>
                  </a:lnTo>
                  <a:lnTo>
                    <a:pt x="2036004" y="3910071"/>
                  </a:lnTo>
                  <a:lnTo>
                    <a:pt x="2039732" y="3863870"/>
                  </a:lnTo>
                  <a:lnTo>
                    <a:pt x="2039732" y="305391"/>
                  </a:lnTo>
                  <a:lnTo>
                    <a:pt x="2036004" y="259190"/>
                  </a:lnTo>
                  <a:lnTo>
                    <a:pt x="2025210" y="215355"/>
                  </a:lnTo>
                  <a:lnTo>
                    <a:pt x="2007939" y="174473"/>
                  </a:lnTo>
                  <a:lnTo>
                    <a:pt x="1984779" y="137134"/>
                  </a:lnTo>
                  <a:lnTo>
                    <a:pt x="1956316" y="103925"/>
                  </a:lnTo>
                  <a:lnTo>
                    <a:pt x="1923140" y="75434"/>
                  </a:lnTo>
                  <a:lnTo>
                    <a:pt x="1885837" y="52251"/>
                  </a:lnTo>
                  <a:lnTo>
                    <a:pt x="1844995" y="34963"/>
                  </a:lnTo>
                  <a:lnTo>
                    <a:pt x="1801203" y="24159"/>
                  </a:lnTo>
                  <a:lnTo>
                    <a:pt x="1755047" y="20427"/>
                  </a:lnTo>
                  <a:lnTo>
                    <a:pt x="1865325" y="20427"/>
                  </a:lnTo>
                  <a:lnTo>
                    <a:pt x="1907593" y="40073"/>
                  </a:lnTo>
                  <a:lnTo>
                    <a:pt x="1949939" y="69453"/>
                  </a:lnTo>
                  <a:lnTo>
                    <a:pt x="1978844" y="97142"/>
                  </a:lnTo>
                  <a:lnTo>
                    <a:pt x="2004354" y="128693"/>
                  </a:lnTo>
                  <a:lnTo>
                    <a:pt x="2027312" y="165894"/>
                  </a:lnTo>
                  <a:lnTo>
                    <a:pt x="2043508" y="203924"/>
                  </a:lnTo>
                  <a:lnTo>
                    <a:pt x="2054017" y="244109"/>
                  </a:lnTo>
                  <a:lnTo>
                    <a:pt x="2059757" y="289496"/>
                  </a:lnTo>
                  <a:lnTo>
                    <a:pt x="2060139" y="305391"/>
                  </a:lnTo>
                  <a:lnTo>
                    <a:pt x="2060139" y="952945"/>
                  </a:lnTo>
                  <a:lnTo>
                    <a:pt x="2060057" y="3863870"/>
                  </a:lnTo>
                  <a:lnTo>
                    <a:pt x="2056142" y="3912352"/>
                  </a:lnTo>
                  <a:lnTo>
                    <a:pt x="2044572" y="3959324"/>
                  </a:lnTo>
                  <a:lnTo>
                    <a:pt x="2026060" y="4003134"/>
                  </a:lnTo>
                  <a:lnTo>
                    <a:pt x="2001235" y="4043151"/>
                  </a:lnTo>
                  <a:lnTo>
                    <a:pt x="1970729" y="4078743"/>
                  </a:lnTo>
                  <a:lnTo>
                    <a:pt x="1935172" y="4109279"/>
                  </a:lnTo>
                  <a:lnTo>
                    <a:pt x="1895195" y="4134128"/>
                  </a:lnTo>
                  <a:lnTo>
                    <a:pt x="1860459" y="4148835"/>
                  </a:lnTo>
                  <a:close/>
                </a:path>
                <a:path w="2060575" h="4168775">
                  <a:moveTo>
                    <a:pt x="2060139" y="952945"/>
                  </a:move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50"/>
              </a:lnSpc>
            </a:pPr>
            <a:fld id="{81D60167-4931-47E6-BA6A-407CBD079E47}" type="slidenum">
              <a:rPr dirty="0" spc="80"/>
              <a:t>6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9178" y="547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3028820" y="10286451"/>
                </a:moveTo>
                <a:lnTo>
                  <a:pt x="0" y="10286451"/>
                </a:lnTo>
                <a:lnTo>
                  <a:pt x="0" y="0"/>
                </a:lnTo>
                <a:lnTo>
                  <a:pt x="3028820" y="0"/>
                </a:lnTo>
                <a:lnTo>
                  <a:pt x="3028820" y="10286451"/>
                </a:lnTo>
                <a:close/>
              </a:path>
            </a:pathLst>
          </a:custGeom>
          <a:solidFill>
            <a:srgbClr val="34372E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8700" y="1028705"/>
            <a:ext cx="4848225" cy="9525"/>
          </a:xfrm>
          <a:custGeom>
            <a:avLst/>
            <a:gdLst/>
            <a:ahLst/>
            <a:cxnLst/>
            <a:rect l="l" t="t" r="r" b="b"/>
            <a:pathLst>
              <a:path w="4848225" h="9525">
                <a:moveTo>
                  <a:pt x="4848224" y="9524"/>
                </a:moveTo>
                <a:lnTo>
                  <a:pt x="0" y="9524"/>
                </a:lnTo>
                <a:lnTo>
                  <a:pt x="0" y="0"/>
                </a:lnTo>
                <a:lnTo>
                  <a:pt x="4848224" y="0"/>
                </a:lnTo>
                <a:lnTo>
                  <a:pt x="4848224" y="9524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2392519"/>
            <a:ext cx="8465185" cy="7875270"/>
            <a:chOff x="0" y="2392519"/>
            <a:chExt cx="8465185" cy="7875270"/>
          </a:xfrm>
        </p:grpSpPr>
        <p:sp>
          <p:nvSpPr>
            <p:cNvPr id="5" name="object 5"/>
            <p:cNvSpPr/>
            <p:nvPr/>
          </p:nvSpPr>
          <p:spPr>
            <a:xfrm>
              <a:off x="722931" y="5778610"/>
              <a:ext cx="7741845" cy="44889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2392519"/>
              <a:ext cx="1031240" cy="4969510"/>
            </a:xfrm>
            <a:custGeom>
              <a:avLst/>
              <a:gdLst/>
              <a:ahLst/>
              <a:cxnLst/>
              <a:rect l="l" t="t" r="r" b="b"/>
              <a:pathLst>
                <a:path w="1031240" h="4969509">
                  <a:moveTo>
                    <a:pt x="1030747" y="4969045"/>
                  </a:moveTo>
                  <a:lnTo>
                    <a:pt x="0" y="4969045"/>
                  </a:lnTo>
                  <a:lnTo>
                    <a:pt x="0" y="0"/>
                  </a:lnTo>
                  <a:lnTo>
                    <a:pt x="1030747" y="0"/>
                  </a:lnTo>
                  <a:lnTo>
                    <a:pt x="1030747" y="4969045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1192279" y="9079265"/>
            <a:ext cx="1414780" cy="1207770"/>
          </a:xfrm>
          <a:custGeom>
            <a:avLst/>
            <a:gdLst/>
            <a:ahLst/>
            <a:cxnLst/>
            <a:rect l="l" t="t" r="r" b="b"/>
            <a:pathLst>
              <a:path w="1414779" h="1207770">
                <a:moveTo>
                  <a:pt x="0" y="0"/>
                </a:moveTo>
                <a:lnTo>
                  <a:pt x="1414339" y="0"/>
                </a:lnTo>
                <a:lnTo>
                  <a:pt x="1414339" y="1207734"/>
                </a:lnTo>
                <a:lnTo>
                  <a:pt x="0" y="1207734"/>
                </a:lnTo>
                <a:lnTo>
                  <a:pt x="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06873" y="608925"/>
            <a:ext cx="48748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Стартовый набор услуг</a:t>
            </a:r>
            <a:r>
              <a:rPr dirty="0" spc="55"/>
              <a:t> </a:t>
            </a:r>
            <a:r>
              <a:rPr dirty="0" spc="20"/>
              <a:t>Фонда:</a:t>
            </a:r>
          </a:p>
        </p:txBody>
      </p:sp>
      <p:sp>
        <p:nvSpPr>
          <p:cNvPr id="9" name="object 9"/>
          <p:cNvSpPr/>
          <p:nvPr/>
        </p:nvSpPr>
        <p:spPr>
          <a:xfrm>
            <a:off x="3024738" y="2680644"/>
            <a:ext cx="66674" cy="66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4738" y="3052119"/>
            <a:ext cx="66674" cy="66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24738" y="3423594"/>
            <a:ext cx="66674" cy="66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24738" y="3795069"/>
            <a:ext cx="66674" cy="66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15783" y="2454584"/>
            <a:ext cx="8416925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27325">
              <a:lnSpc>
                <a:spcPct val="116100"/>
              </a:lnSpc>
              <a:spcBef>
                <a:spcPts val="100"/>
              </a:spcBef>
            </a:pPr>
            <a:r>
              <a:rPr dirty="0" sz="2100">
                <a:latin typeface="Calibri"/>
                <a:cs typeface="Calibri"/>
              </a:rPr>
              <a:t>Размещение на электронной торговой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площадке;  Получение инструкции по выходу на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экспорт;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16100"/>
              </a:lnSpc>
            </a:pPr>
            <a:r>
              <a:rPr dirty="0" sz="2100">
                <a:latin typeface="Calibri"/>
                <a:cs typeface="Calibri"/>
              </a:rPr>
              <a:t>Создание коммерческого предложения на русском и английском</a:t>
            </a:r>
            <a:r>
              <a:rPr dirty="0" sz="2100" spc="-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языках;  Подбор партнера в иностранном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государстве.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30272" y="9824326"/>
            <a:ext cx="14795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-4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23631" y="4071401"/>
            <a:ext cx="2860040" cy="1186815"/>
          </a:xfrm>
          <a:prstGeom prst="rect">
            <a:avLst/>
          </a:prstGeom>
          <a:solidFill>
            <a:srgbClr val="008ED4">
              <a:alpha val="14898"/>
            </a:srgbClr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49225" marR="95250">
              <a:lnSpc>
                <a:spcPct val="114599"/>
              </a:lnSpc>
            </a:pPr>
            <a:r>
              <a:rPr dirty="0" sz="1800">
                <a:latin typeface="Calibri"/>
                <a:cs typeface="Calibri"/>
              </a:rPr>
              <a:t>Все услуги оказываются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  безвозмездной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основе!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Центр поддержки экспорта Югры</dc:creator>
  <cp:keywords>DAEDRIVN6So,BADuV98_dso</cp:keywords>
  <dc:title>Меры поддержки Фонда для смсп</dc:title>
  <dcterms:created xsi:type="dcterms:W3CDTF">2020-10-13T05:29:35Z</dcterms:created>
  <dcterms:modified xsi:type="dcterms:W3CDTF">2020-10-13T05:29:35Z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2020-09-29T00:00:00Z</vt:filetime>
  </property>
  <property fmtid="{D5CDD505-2E9C-101B-9397-08002B2CF9AE}" pid="3" name="Creator">
    <vt:lpwstr>Canva</vt:lpwstr>
  </property>
  <property fmtid="{D5CDD505-2E9C-101B-9397-08002B2CF9AE}" pid="4" name="LastSaved">
    <vt:filetime>2020-10-13T00:00:00Z</vt:filetime>
  </property>
</Properties>
</file>