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drawings/drawing6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1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6" r:id="rId2"/>
    <p:sldId id="257" r:id="rId3"/>
    <p:sldId id="301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830" autoAdjust="0"/>
  </p:normalViewPr>
  <p:slideViewPr>
    <p:cSldViewPr>
      <p:cViewPr varScale="1">
        <p:scale>
          <a:sx n="88" d="100"/>
          <a:sy n="88" d="100"/>
        </p:scale>
        <p:origin x="-6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9.xml"/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21702791400602756"/>
                  <c:y val="-0.18730935170941979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429704,03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990251524081096E-2"/>
                  <c:y val="6.7332656621052644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211645,28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842248568501204E-2"/>
                  <c:y val="-1.193052578477255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40937,19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429704.03</c:v>
                </c:pt>
                <c:pt idx="1">
                  <c:v>211645.28</c:v>
                </c:pt>
                <c:pt idx="2">
                  <c:v>40937.19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922969046280414"/>
          <c:y val="0.12350804280024834"/>
          <c:w val="0.4146765211903658"/>
          <c:h val="0.6639561183769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Lbls>
            <c:dLbl>
              <c:idx val="0"/>
              <c:layout>
                <c:manualLayout>
                  <c:x val="-0.18984401151984234"/>
                  <c:y val="-0.24872034662697204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519234,93</a:t>
                    </a:r>
                    <a:endParaRPr lang="en-US" sz="10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307905143170152E-2"/>
                  <c:y val="0.10969119543142995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178150,67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889101126016051E-2"/>
                  <c:y val="-8.0600205607482336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44908,81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519234.93</c:v>
                </c:pt>
                <c:pt idx="1">
                  <c:v>178150.67</c:v>
                </c:pt>
                <c:pt idx="2">
                  <c:v>44908.81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402155501577755"/>
          <c:y val="0.12350799333750201"/>
          <c:w val="0.43597844498422234"/>
          <c:h val="0.707879344596127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8984401151984234"/>
                  <c:y val="-0.24872034662697204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126000,00</a:t>
                    </a:r>
                    <a:endParaRPr lang="en-US" sz="10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307905143170152E-2"/>
                  <c:y val="0.10969119543142995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43200,00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889101126016051E-2"/>
                  <c:y val="-8.0600205607482336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10800,00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126000</c:v>
                </c:pt>
                <c:pt idx="1">
                  <c:v>43200</c:v>
                </c:pt>
                <c:pt idx="2">
                  <c:v>10800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402155501577755"/>
          <c:y val="0.12350799333750201"/>
          <c:w val="0.43597844498422234"/>
          <c:h val="0.707879344596127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17947573111630485"/>
                  <c:y val="-0.2337585785348348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729935,07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0625524579354417E-2"/>
                  <c:y val="7.120340114885390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250263,46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4842248568501204E-2"/>
                  <c:y val="-1.1930525784772553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62565,86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729935</c:v>
                </c:pt>
                <c:pt idx="1">
                  <c:v>250263</c:v>
                </c:pt>
                <c:pt idx="2">
                  <c:v>62565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922969046280414"/>
          <c:y val="0.12350804280024834"/>
          <c:w val="0.4146765211903658"/>
          <c:h val="0.6639561183769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17947573111630485"/>
                  <c:y val="-0.2337585785348348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651266,00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0625524579354417E-2"/>
                  <c:y val="7.120340114885390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186076,00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076677819676058E-2"/>
                  <c:y val="-1.5801236753693756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93038,00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651266</c:v>
                </c:pt>
                <c:pt idx="1">
                  <c:v>186076</c:v>
                </c:pt>
                <c:pt idx="2">
                  <c:v>93038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922969046280414"/>
          <c:y val="0.12350804280024834"/>
          <c:w val="0.4146765211903658"/>
          <c:h val="0.6639561183769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19825181752093987"/>
                  <c:y val="-0.22214660185327137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146400,00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990120694964417E-2"/>
                  <c:y val="7.507416163747188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53676,00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571399183821054E-2"/>
                  <c:y val="7.4230213937236944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12725,00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146400</c:v>
                </c:pt>
                <c:pt idx="1">
                  <c:v>53676</c:v>
                </c:pt>
                <c:pt idx="2">
                  <c:v>12725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922969046280414"/>
          <c:y val="0.12350804280024834"/>
          <c:w val="0.4146765211903658"/>
          <c:h val="0.6639561183769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19288722140532988"/>
                  <c:y val="-0.2531126857622152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697280,00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30782263715942E-2"/>
                  <c:y val="7.8944922126089875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239073,00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889101126016051E-2"/>
                  <c:y val="-8.0600205607482336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59767,00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697280</c:v>
                </c:pt>
                <c:pt idx="1">
                  <c:v>239073</c:v>
                </c:pt>
                <c:pt idx="2">
                  <c:v>59767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922969046280414"/>
          <c:y val="0.12350804280024834"/>
          <c:w val="0.4146765211903658"/>
          <c:h val="0.6639561183769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19288722140532988"/>
                  <c:y val="-0.2531126857622152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363740,00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30782263715942E-2"/>
                  <c:y val="7.8944922126089875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121360,00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889101126016051E-2"/>
                  <c:y val="-8.0600205607482336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35000,00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363740</c:v>
                </c:pt>
                <c:pt idx="1">
                  <c:v>121360</c:v>
                </c:pt>
                <c:pt idx="2">
                  <c:v>35000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922969046280414"/>
          <c:y val="0.12350804280024834"/>
          <c:w val="0.4146765211903658"/>
          <c:h val="0.6639561183769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19288722140532988"/>
                  <c:y val="-0.2531126857622152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320800,00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30782263715942E-2"/>
                  <c:y val="7.8944922126089875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109988,58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889101126016051E-2"/>
                  <c:y val="-8.0600205607482336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28001,26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320800</c:v>
                </c:pt>
                <c:pt idx="1">
                  <c:v>109988.58</c:v>
                </c:pt>
                <c:pt idx="2">
                  <c:v>28001.26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922969046280414"/>
          <c:y val="0.12350804280024834"/>
          <c:w val="0.4146765211903658"/>
          <c:h val="0.6639561183769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19288722140532988"/>
                  <c:y val="-0.2531126857622152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1116400,00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30782263715942E-2"/>
                  <c:y val="7.8944922126089875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382765,72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889101126016051E-2"/>
                  <c:y val="-8.0600205607482336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95691,43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1116400</c:v>
                </c:pt>
                <c:pt idx="1">
                  <c:v>382765.72</c:v>
                </c:pt>
                <c:pt idx="2">
                  <c:v>95691.43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922969046280414"/>
          <c:y val="0.12350804280024834"/>
          <c:w val="0.4146765211903658"/>
          <c:h val="0.663956118376999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83556986531508E-2"/>
          <c:y val="6.2499980601538531E-2"/>
          <c:w val="0.51288864365096065"/>
          <c:h val="0.8395241324620061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18984401151984234"/>
                  <c:y val="-0.24872034662697204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1399000,00</a:t>
                    </a:r>
                    <a:endParaRPr lang="en-US" sz="105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3307905143170152E-2"/>
                  <c:y val="0.10969119543142995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480800,00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889101126016051E-2"/>
                  <c:y val="-8.0600205607482336E-3"/>
                </c:manualLayout>
              </c:layout>
              <c:tx>
                <c:rich>
                  <a:bodyPr/>
                  <a:lstStyle/>
                  <a:p>
                    <a:r>
                      <a:rPr lang="ru-RU" sz="1200" b="0" dirty="0" smtClean="0"/>
                      <a:t>120200,00</a:t>
                    </a:r>
                    <a:endParaRPr lang="en-US" sz="11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Окружной бюджет</c:v>
                </c:pt>
                <c:pt idx="1">
                  <c:v>Местный бюджет</c:v>
                </c:pt>
                <c:pt idx="2">
                  <c:v>Инициативные платежи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1399000</c:v>
                </c:pt>
                <c:pt idx="1">
                  <c:v>480800</c:v>
                </c:pt>
                <c:pt idx="2">
                  <c:v>120200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6402155501577755"/>
          <c:y val="0.12350799333750201"/>
          <c:w val="0.43597844498422234"/>
          <c:h val="0.7078793445961274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0.31404</cdr:x>
      <cdr:y>0.48596</cdr:y>
    </cdr:from>
    <cdr:to>
      <cdr:x>0.48743</cdr:x>
      <cdr:y>0.76977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15657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20443-10B6-4EFB-9D07-A25110AD237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D75CEC-5AA5-425A-9125-1731DBDB7E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349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75CEC-5AA5-425A-9125-1731DBDB7E9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785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D75CEC-5AA5-425A-9125-1731DBDB7E9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33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1101-ACE8-4F49-AA0A-515061C9115E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1AD57-AC69-4EB7-BF7C-CFC4B8A53D48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8A74E-C7CF-417F-8263-C062368171C9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301CD-80F4-4104-A429-5BE82B273797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D7988-038A-4F69-84B3-FEF5A2EEB326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ED9F5-D370-463F-A540-C49E69DEC2C5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0465B-BAFA-4931-9325-92B8A4FC2778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1BB0-0C5C-4C41-A2FA-E82CFAF1F671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755BC-169C-49E1-A8DB-63B9203CDA88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7F4B5-F33C-46CB-B314-479EBBF42BC1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12B85-3A81-485A-9015-CF0544AC8090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D10AB2B-EEF0-45F6-9A51-3C9E74D5CD65}" type="datetime1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25" y="367238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4023" y="665776"/>
            <a:ext cx="39164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о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тдел по взаимодействию с институтами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212994" y="4221088"/>
            <a:ext cx="7308130" cy="483964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tx2">
                    <a:lumMod val="75000"/>
                  </a:schemeClr>
                </a:solidFill>
              </a:rPr>
              <a:t>Инициативные проекты, реализованные в 2022 году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96136" y="6237312"/>
            <a:ext cx="3166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chemeClr val="tx2"/>
                </a:solidFill>
                <a:latin typeface="Candara" pitchFamily="34" charset="0"/>
                <a:cs typeface="Times New Roman" panose="02020603050405020304" pitchFamily="18" charset="0"/>
              </a:rPr>
              <a:t>#</a:t>
            </a:r>
            <a:r>
              <a:rPr lang="ru-RU" sz="2000" dirty="0">
                <a:solidFill>
                  <a:schemeClr val="tx2"/>
                </a:solidFill>
                <a:latin typeface="Candara" pitchFamily="34" charset="0"/>
                <a:cs typeface="Times New Roman" panose="02020603050405020304" pitchFamily="18" charset="0"/>
              </a:rPr>
              <a:t>СОВЕСТКИЙРАЙОНЮГРА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308304" y="45581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3876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Малиновский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«Устройство уличного освещения на улице Центральная»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212 801,00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" name="Рисунок 9" descr="\\192.168.0.100\eSATAHDD\DOKI\ПРОЕКТЫ ИБ и КГС и село\ИНИЦ ПРОЕКТЫ\ИБ 2022\Фото (до и после) - уличное освещ Центральная Малин\WhatsApp Image 2022-09-19 at 12.57.26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1" y="3364429"/>
            <a:ext cx="4236856" cy="2563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\\192.168.0.100\eSATAHDD\DOKI\ПРОЕКТЫ ИБ и КГС и село\ИНИЦ ПРОЕКТЫ\ИБ 2022\Фото (до и после) - уличное освещ Центральная Малин\WhatsApp Image 2022-09-19 at 10.08.43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85" y="3345227"/>
            <a:ext cx="4075584" cy="258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7016" y="3049173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92080" y="3049173"/>
            <a:ext cx="8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343536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Малиновский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«Орион»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996 120,00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426" y="2965174"/>
            <a:ext cx="374055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Ремонт покрытия пола спортивного зала в Спортивном комплексе «Орион».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Обеспечение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условий для занятий физической культурой 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спортом.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721199655"/>
              </p:ext>
            </p:extLst>
          </p:nvPr>
        </p:nvGraphicFramePr>
        <p:xfrm>
          <a:off x="3851920" y="2965174"/>
          <a:ext cx="4734746" cy="328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78133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Малиновский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«Орион»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996 120,00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1" name="Рисунок 10" descr="C:\Users\User\Desktop\1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7" y="2972929"/>
            <a:ext cx="2340260" cy="321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Desktop\2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72929"/>
            <a:ext cx="2808312" cy="3590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25103" r="42561" b="13389"/>
          <a:stretch/>
        </p:blipFill>
        <p:spPr bwMode="auto">
          <a:xfrm>
            <a:off x="2548124" y="3067465"/>
            <a:ext cx="3060341" cy="3021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1023" y="2568186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06438" y="2603597"/>
            <a:ext cx="8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296871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Малиновский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«Обустройство площадок накопления твердых коммунальных отходов»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520 100,00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0517" y="3429000"/>
            <a:ext cx="3740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Комплекс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работ по обустройству площадок накопления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ТКО.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8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площадок для размещения контейнеров до 3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штук.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64034130"/>
              </p:ext>
            </p:extLst>
          </p:nvPr>
        </p:nvGraphicFramePr>
        <p:xfrm>
          <a:off x="3707904" y="3284984"/>
          <a:ext cx="4734746" cy="328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97584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r="3487"/>
          <a:stretch/>
        </p:blipFill>
        <p:spPr bwMode="auto">
          <a:xfrm>
            <a:off x="6295546" y="4333660"/>
            <a:ext cx="2892287" cy="2491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5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Малиновский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«Обустройство площадок накопления твердых коммунальных отходов»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520 100,00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8" t="21494" r="40914" b="21769"/>
          <a:stretch/>
        </p:blipFill>
        <p:spPr bwMode="auto">
          <a:xfrm>
            <a:off x="2591780" y="4071262"/>
            <a:ext cx="2589327" cy="2641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61" y="3064032"/>
            <a:ext cx="2808313" cy="2108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b="14917"/>
          <a:stretch/>
        </p:blipFill>
        <p:spPr bwMode="auto">
          <a:xfrm>
            <a:off x="243761" y="3064032"/>
            <a:ext cx="2736690" cy="256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6098" y="2649210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58920" y="2745603"/>
            <a:ext cx="8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19971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Пионерский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«Шахматное поле»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458 285,72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613" y="2852936"/>
            <a:ext cx="37405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Установка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на общественной территории поселения  гигантских шахмат 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шашек, сундука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для складирования фигур,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лавочек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столов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для игр.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азвитие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популяризация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шахмат как вида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спорта.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834890842"/>
              </p:ext>
            </p:extLst>
          </p:nvPr>
        </p:nvGraphicFramePr>
        <p:xfrm>
          <a:off x="3779912" y="2996952"/>
          <a:ext cx="4734746" cy="328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95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6082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Пионерский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«Шахматное поле»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458 285,72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4" t="18729" r="2448" b="23552"/>
          <a:stretch/>
        </p:blipFill>
        <p:spPr bwMode="auto">
          <a:xfrm>
            <a:off x="136970" y="3016851"/>
            <a:ext cx="4223362" cy="3007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6970" y="2647519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74974" y="2710235"/>
            <a:ext cx="8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СТАЛО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29841"/>
          <a:stretch/>
        </p:blipFill>
        <p:spPr>
          <a:xfrm>
            <a:off x="4445661" y="3079567"/>
            <a:ext cx="4698339" cy="2860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44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Пионерский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«Приходите в наш двор»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1 594 857, 15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9613" y="2852936"/>
            <a:ext cx="374055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 smtClean="0">
                <a:solidFill>
                  <a:srgbClr val="000000"/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Благоустройство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дворовой территории с учетом современных стандартов, требований и потребностей жителей, создание безопасных  и благоприятных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условий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для организации досуга детей и взрослых.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50156211"/>
              </p:ext>
            </p:extLst>
          </p:nvPr>
        </p:nvGraphicFramePr>
        <p:xfrm>
          <a:off x="4013718" y="2996952"/>
          <a:ext cx="4734746" cy="328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586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Пионерский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«Приходите в наш двор»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1 594 857, 15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0"/>
          <a:stretch/>
        </p:blipFill>
        <p:spPr>
          <a:xfrm>
            <a:off x="138673" y="3185022"/>
            <a:ext cx="3963005" cy="211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9" b="25079"/>
          <a:stretch/>
        </p:blipFill>
        <p:spPr>
          <a:xfrm>
            <a:off x="1913108" y="4769204"/>
            <a:ext cx="2658857" cy="2058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3" r="10625"/>
          <a:stretch/>
        </p:blipFill>
        <p:spPr>
          <a:xfrm>
            <a:off x="4535229" y="3206584"/>
            <a:ext cx="3853195" cy="2275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14" y="4893373"/>
            <a:ext cx="2646543" cy="1984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7016" y="2843134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559533" y="2868702"/>
            <a:ext cx="8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341425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Таежный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«Благоустройство и озеленение площади Дома культуры МБУ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«КСК «Содружество»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2 000 000,00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671" y="3414326"/>
            <a:ext cx="37442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 smtClean="0">
                <a:solidFill>
                  <a:srgbClr val="000000"/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Ремонт и замена 16 светильников уличного освещения.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Установка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современных скамеек и урн для мусора, арт-объекта (скамьи для влюбленных).</a:t>
            </a: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Посев газонной травы и посадка кустарников.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6760547"/>
              </p:ext>
            </p:extLst>
          </p:nvPr>
        </p:nvGraphicFramePr>
        <p:xfrm>
          <a:off x="4139952" y="3538282"/>
          <a:ext cx="4173321" cy="2891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52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328876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04634" y="5733256"/>
            <a:ext cx="2869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chemeClr val="tx2"/>
                </a:solidFill>
                <a:latin typeface="Candara" pitchFamily="34" charset="0"/>
                <a:cs typeface="Times New Roman" panose="02020603050405020304" pitchFamily="18" charset="0"/>
              </a:rPr>
              <a:t>#</a:t>
            </a:r>
            <a:r>
              <a:rPr lang="ru-RU" dirty="0">
                <a:solidFill>
                  <a:schemeClr val="tx2"/>
                </a:solidFill>
                <a:latin typeface="Candara" pitchFamily="34" charset="0"/>
                <a:cs typeface="Times New Roman" panose="02020603050405020304" pitchFamily="18" charset="0"/>
              </a:rPr>
              <a:t>СОВЕСТКИЙРАЙОНЮГРА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569" y="1964372"/>
            <a:ext cx="34563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2022 году на территории Советского района реализовано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12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инициативных проектов – победителей регионального конкурса инициативных проектов, получивших субсидии из бюджета Ханты-Мансийского автономного округа – Югры в размере до 70 % стоимости проекта.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6" descr="http://storage.inovaco.ru/media/cache/db/f1/4b/2f/2b/b7/dbf14b2f2bb7af50bad46ae98a33ac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1049" y="2442659"/>
            <a:ext cx="40997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0974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r="-1" b="6325"/>
          <a:stretch/>
        </p:blipFill>
        <p:spPr>
          <a:xfrm>
            <a:off x="3707904" y="4797152"/>
            <a:ext cx="2367108" cy="187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4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3578" y="1415349"/>
            <a:ext cx="644849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Таежный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«Благоустройство и озеленение площади Дома культуры МБУ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«КСК «Содружество»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2 000 000,00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6" b="20298"/>
          <a:stretch/>
        </p:blipFill>
        <p:spPr bwMode="auto">
          <a:xfrm>
            <a:off x="323528" y="3456400"/>
            <a:ext cx="3434411" cy="1988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270" r="1746" b="48095"/>
          <a:stretch/>
        </p:blipFill>
        <p:spPr>
          <a:xfrm>
            <a:off x="6075011" y="3444061"/>
            <a:ext cx="2673453" cy="221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9512" y="3100332"/>
            <a:ext cx="11993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sz="1600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06818" y="3120924"/>
            <a:ext cx="7968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srgbClr val="31B6FD">
                    <a:lumMod val="50000"/>
                  </a:srgbClr>
                </a:solidFill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255019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«Оформление праздничной световой иллюминацией центральной части городского поселения Таежный»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742 294,41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140968"/>
            <a:ext cx="316835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Оформление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праздничной световой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иллюминацией. 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Создание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праздничной атмосферы в зимний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период.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628784039"/>
              </p:ext>
            </p:extLst>
          </p:nvPr>
        </p:nvGraphicFramePr>
        <p:xfrm>
          <a:off x="4211960" y="3160648"/>
          <a:ext cx="4101313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3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991052" y="6309320"/>
            <a:ext cx="116182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426234"/>
            <a:ext cx="66645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проект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«Оформление праздничной световой иллюминацией центральной части городского поселения Таежный»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742 294,41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 b="20938"/>
          <a:stretch/>
        </p:blipFill>
        <p:spPr>
          <a:xfrm>
            <a:off x="264133" y="3608836"/>
            <a:ext cx="3821526" cy="242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2236" y="3276353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6238" b="24444"/>
          <a:stretch/>
        </p:blipFill>
        <p:spPr>
          <a:xfrm>
            <a:off x="4937976" y="3608836"/>
            <a:ext cx="3666834" cy="2314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148064" y="3264016"/>
            <a:ext cx="8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121582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628800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Зеленоборск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«Быть здоровыми хотим»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180 000,00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556" y="3375448"/>
            <a:ext cx="33483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 smtClean="0">
                <a:solidFill>
                  <a:srgbClr val="000000"/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Оборудование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стадиона </a:t>
            </a:r>
            <a:endParaRPr lang="ru-RU" sz="2000" b="1" dirty="0" smtClean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местами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для участников и болельщиков спортивных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мероприятий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.</a:t>
            </a: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050261791"/>
              </p:ext>
            </p:extLst>
          </p:nvPr>
        </p:nvGraphicFramePr>
        <p:xfrm>
          <a:off x="4139952" y="3212976"/>
          <a:ext cx="4101313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556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628800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Зеленоборск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«Быть здоровыми хотим»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180 000,00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/>
          <a:stretch/>
        </p:blipFill>
        <p:spPr>
          <a:xfrm>
            <a:off x="250284" y="3131676"/>
            <a:ext cx="3241596" cy="252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1023" y="2773562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7" r="19404"/>
          <a:stretch/>
        </p:blipFill>
        <p:spPr>
          <a:xfrm>
            <a:off x="5037384" y="3239354"/>
            <a:ext cx="3312368" cy="242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665607" y="2870022"/>
            <a:ext cx="873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СТАЛО</a:t>
            </a:r>
          </a:p>
        </p:txBody>
      </p:sp>
    </p:spTree>
    <p:extLst>
      <p:ext uri="{BB962C8B-B14F-4D97-AF65-F5344CB8AC3E}">
        <p14:creationId xmlns:p14="http://schemas.microsoft.com/office/powerpoint/2010/main" val="24295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991052" y="6253138"/>
            <a:ext cx="1161826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328876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Коммунистический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Праздник для всех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»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682 286,50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934" y="2780928"/>
            <a:ext cx="30963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  <a:tabLst>
                <a:tab pos="201295" algn="l"/>
              </a:tabLs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Приобретение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передвижной сцены,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праздничных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костюмов и реквизита для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игр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,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направленных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на формирование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способностей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и талантов у детей и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молодежи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ea typeface="Times New Roman"/>
                <a:cs typeface="Times New Roman" pitchFamily="18" charset="0"/>
              </a:rPr>
              <a:t>.</a:t>
            </a:r>
          </a:p>
          <a:p>
            <a:pPr marL="457200">
              <a:tabLst>
                <a:tab pos="201295" algn="l"/>
              </a:tabLs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>
              <a:spcAft>
                <a:spcPts val="0"/>
              </a:spcAft>
              <a:tabLst>
                <a:tab pos="201295" algn="l"/>
              </a:tabLst>
            </a:pPr>
            <a:endParaRPr lang="ru-RU" dirty="0">
              <a:solidFill>
                <a:srgbClr val="0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459743219"/>
              </p:ext>
            </p:extLst>
          </p:nvPr>
        </p:nvGraphicFramePr>
        <p:xfrm>
          <a:off x="3779912" y="2956952"/>
          <a:ext cx="4734746" cy="328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04357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82679" y="328876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Праздник для всех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»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682 286,50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13001" r="6115" b="9941"/>
          <a:stretch/>
        </p:blipFill>
        <p:spPr bwMode="auto">
          <a:xfrm>
            <a:off x="207616" y="2779780"/>
            <a:ext cx="3208798" cy="223339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10624"/>
            <a:ext cx="3497544" cy="219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31111" b="36909"/>
          <a:stretch/>
        </p:blipFill>
        <p:spPr>
          <a:xfrm>
            <a:off x="3275856" y="4869160"/>
            <a:ext cx="303670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39552" y="2463578"/>
            <a:ext cx="172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БЫЛО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4291" y="2518492"/>
            <a:ext cx="125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СТАЛО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4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326164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Коммунистический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«Новогоднее настроение»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 042 764,39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996952"/>
            <a:ext cx="30963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>
                <a:solidFill>
                  <a:srgbClr val="000000"/>
                </a:solidFill>
                <a:latin typeface="XO Thames"/>
                <a:ea typeface="Times New Roman"/>
                <a:cs typeface="Times New Roman"/>
              </a:rPr>
              <a:t> </a:t>
            </a:r>
            <a:endParaRPr lang="ru-RU" dirty="0" smtClean="0">
              <a:solidFill>
                <a:srgbClr val="000000"/>
              </a:solidFill>
              <a:latin typeface="XO Thames"/>
              <a:ea typeface="Times New Roman"/>
              <a:cs typeface="Times New Roman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становка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светодиодного шатра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новогоднюю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ель, светодиодных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деревьев из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акрила, светящейся композиции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из трех фигур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оленей.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>
              <a:tabLst>
                <a:tab pos="201295" algn="l"/>
              </a:tabLst>
            </a:pPr>
            <a:endParaRPr lang="ru-RU" sz="1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>
              <a:spcAft>
                <a:spcPts val="0"/>
              </a:spcAft>
              <a:tabLst>
                <a:tab pos="201295" algn="l"/>
              </a:tabLst>
            </a:pPr>
            <a:endParaRPr lang="ru-RU" dirty="0">
              <a:solidFill>
                <a:srgbClr val="0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62176914"/>
              </p:ext>
            </p:extLst>
          </p:nvPr>
        </p:nvGraphicFramePr>
        <p:xfrm>
          <a:off x="3779912" y="3068960"/>
          <a:ext cx="4734746" cy="328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4642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4" cstate="print"/>
          <a:srcRect l="13240" t="40166" r="60436" b="12732"/>
          <a:stretch/>
        </p:blipFill>
        <p:spPr bwMode="auto">
          <a:xfrm>
            <a:off x="7623720" y="328876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Коммунистический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«Новогоднее настроение»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 042 764,39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674902"/>
            <a:ext cx="3740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>
                <a:solidFill>
                  <a:srgbClr val="000000"/>
                </a:solidFill>
                <a:latin typeface="XO Thames"/>
                <a:ea typeface="Times New Roman"/>
                <a:cs typeface="Times New Roman"/>
              </a:rPr>
              <a:t> </a:t>
            </a:r>
            <a:endParaRPr lang="ru-RU" dirty="0" smtClean="0">
              <a:solidFill>
                <a:srgbClr val="000000"/>
              </a:solidFill>
              <a:latin typeface="XO Thames"/>
              <a:ea typeface="Times New Roman"/>
              <a:cs typeface="Times New Roman"/>
            </a:endParaRPr>
          </a:p>
          <a:p>
            <a:pPr marL="457200">
              <a:tabLst>
                <a:tab pos="201295" algn="l"/>
              </a:tabLst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БЫЛО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>
              <a:spcAft>
                <a:spcPts val="0"/>
              </a:spcAft>
              <a:tabLst>
                <a:tab pos="201295" algn="l"/>
              </a:tabLst>
            </a:pPr>
            <a:endParaRPr lang="ru-RU" dirty="0">
              <a:solidFill>
                <a:srgbClr val="000000"/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1466"/>
            <a:ext cx="4029075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7"/>
          <a:stretch/>
        </p:blipFill>
        <p:spPr>
          <a:xfrm>
            <a:off x="4932040" y="3254104"/>
            <a:ext cx="4092850" cy="280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580112" y="2951901"/>
            <a:ext cx="8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СТАЛО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99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6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Сельское поселение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Алябьевский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«Сияй, Березовая роща»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930 380,00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23317"/>
            <a:ext cx="309634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 smtClean="0">
                <a:solidFill>
                  <a:srgbClr val="000000"/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Установка освещения. Улучшение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качества городской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среды и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комплексное развитие сельского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поселения.</a:t>
            </a:r>
            <a:endParaRPr lang="ru-RU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554679080"/>
              </p:ext>
            </p:extLst>
          </p:nvPr>
        </p:nvGraphicFramePr>
        <p:xfrm>
          <a:off x="3635896" y="3212976"/>
          <a:ext cx="4734746" cy="328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8847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Сельское поселение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Алябьевский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«Сияй, Березовая роща»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930 380,00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4808" y="2784912"/>
            <a:ext cx="12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>
              <a:tabLst>
                <a:tab pos="201295" algn="l"/>
              </a:tabLst>
            </a:pPr>
            <a:r>
              <a:rPr lang="ru-RU" b="1" dirty="0">
                <a:solidFill>
                  <a:srgbClr val="31B6FD">
                    <a:lumMod val="50000"/>
                  </a:srgbClr>
                </a:solidFill>
              </a:rPr>
              <a:t>БЫЛО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89607" y="2805480"/>
            <a:ext cx="873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СТАЛО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5"/>
          <a:stretch/>
        </p:blipFill>
        <p:spPr>
          <a:xfrm>
            <a:off x="31169" y="3154244"/>
            <a:ext cx="3962296" cy="2380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154244"/>
            <a:ext cx="3242563" cy="242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86" y="4344576"/>
            <a:ext cx="2675190" cy="200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67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окументы\туризм\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5"/>
            <a:ext cx="928538" cy="11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1759" y="427792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Администрация Советского района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отдел по взаимодействию с институтами</a:t>
            </a: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гражданского общества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19" name="Рисунок 18"/>
          <p:cNvPicPr/>
          <p:nvPr/>
        </p:nvPicPr>
        <p:blipFill rotWithShape="1">
          <a:blip r:embed="rId3" cstate="print"/>
          <a:srcRect l="13240" t="40166" r="60436" b="12732"/>
          <a:stretch/>
        </p:blipFill>
        <p:spPr bwMode="auto">
          <a:xfrm>
            <a:off x="7596336" y="292361"/>
            <a:ext cx="1152128" cy="1121162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47837" y="1525826"/>
            <a:ext cx="64484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Городское поселение Малиновский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Инициативный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проект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«Устройство уличного освещения на улице Центральная» 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212 801,00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itchFamily="18" charset="0"/>
              </a:rPr>
              <a:t>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  <a:ea typeface="Calibri"/>
              <a:cs typeface="Times New Roman" pitchFamily="18" charset="0"/>
            </a:endParaRPr>
          </a:p>
          <a:p>
            <a:pPr lvl="0" algn="ctr"/>
            <a:endParaRPr lang="ru-RU" sz="2800" b="1" dirty="0">
              <a:solidFill>
                <a:schemeClr val="bg2">
                  <a:lumMod val="1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323317"/>
            <a:ext cx="338437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  <a:tabLst>
                <a:tab pos="201295" algn="l"/>
              </a:tabLst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XO Thames"/>
                <a:ea typeface="Times New Roman"/>
                <a:cs typeface="Times New Roman"/>
              </a:rPr>
              <a:t> 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Устройство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опор уличного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освещения,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установка светильников.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Обеспечение безопасности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дорожного движения на данном участке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автодороги.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60133150"/>
              </p:ext>
            </p:extLst>
          </p:nvPr>
        </p:nvGraphicFramePr>
        <p:xfrm>
          <a:off x="3923928" y="3323317"/>
          <a:ext cx="4734746" cy="328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312503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10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1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2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3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4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5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6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7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8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ppt/theme/themeOverride9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Волна">
    <a:majorFont>
      <a:latin typeface="Candara"/>
      <a:ea typeface=""/>
      <a:cs typeface=""/>
      <a:font script="Jpan" typeface="HGP明朝E"/>
      <a:font script="Hang" typeface="HY그래픽M"/>
      <a:font script="Hans" typeface="华文新魏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ndara"/>
      <a:ea typeface=""/>
      <a:cs typeface=""/>
      <a:font script="Jpan" typeface="HGP明朝E"/>
      <a:font script="Hang" typeface="HY그래픽M"/>
      <a:font script="Hans" typeface="华文楷体"/>
      <a:font script="Hant" typeface="標楷體"/>
      <a:font script="Arab" typeface="Arial"/>
      <a:font script="Hebr" typeface="Arial"/>
      <a:font script="Thai" typeface="Kodchiang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Волна">
    <a:fillStyleLst>
      <a:solidFill>
        <a:schemeClr val="phClr"/>
      </a:solidFill>
      <a:gradFill rotWithShape="1">
        <a:gsLst>
          <a:gs pos="0">
            <a:schemeClr val="phClr">
              <a:tint val="0"/>
            </a:schemeClr>
          </a:gs>
          <a:gs pos="44000">
            <a:schemeClr val="phClr">
              <a:tint val="60000"/>
              <a:satMod val="120000"/>
            </a:schemeClr>
          </a:gs>
          <a:gs pos="100000">
            <a:schemeClr val="phClr">
              <a:tint val="90000"/>
              <a:alpha val="100000"/>
              <a:lumMod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satMod val="120000"/>
              <a:lumMod val="120000"/>
            </a:schemeClr>
          </a:gs>
          <a:gs pos="100000">
            <a:schemeClr val="phClr">
              <a:shade val="89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lumMod val="8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prstMaterial="flat">
          <a:bevelT w="12700" h="12700"/>
        </a:sp3d>
      </a:effectStyle>
      <a:effectStyle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contourW="19050" prstMaterial="flat">
          <a:bevelT w="63500" h="63500"/>
          <a:contourClr>
            <a:schemeClr val="phClr">
              <a:shade val="25000"/>
              <a:satMod val="18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40000">
            <a:schemeClr val="phClr">
              <a:tint val="94000"/>
              <a:shade val="94000"/>
              <a:alpha val="100000"/>
              <a:satMod val="114000"/>
              <a:lumMod val="114000"/>
            </a:schemeClr>
          </a:gs>
          <a:gs pos="74000">
            <a:schemeClr val="phClr">
              <a:tint val="94000"/>
              <a:shade val="94000"/>
              <a:satMod val="128000"/>
              <a:lumMod val="100000"/>
            </a:schemeClr>
          </a:gs>
          <a:gs pos="100000">
            <a:schemeClr val="phClr">
              <a:tint val="98000"/>
              <a:shade val="100000"/>
              <a:hueMod val="98000"/>
              <a:satMod val="100000"/>
              <a:lumMod val="74000"/>
            </a:schemeClr>
          </a:gs>
        </a:gsLst>
        <a:path path="circle">
          <a:fillToRect l="20000" t="-40000" r="20000" b="140000"/>
        </a:path>
      </a:gradFill>
      <a:blipFill rotWithShape="1">
        <a:blip xmlns:r="http://schemas.openxmlformats.org/officeDocument/2006/relationships" r:embed="rId1">
          <a:duotone>
            <a:schemeClr val="phClr">
              <a:tint val="96000"/>
              <a:satMod val="130000"/>
              <a:lumMod val="50000"/>
            </a:schemeClr>
            <a:schemeClr val="phClr">
              <a:tint val="96000"/>
              <a:satMod val="114000"/>
              <a:lumMod val="114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3093</TotalTime>
  <Words>670</Words>
  <Application>Microsoft Office PowerPoint</Application>
  <PresentationFormat>Экран (4:3)</PresentationFormat>
  <Paragraphs>274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Волна</vt:lpstr>
      <vt:lpstr>Инициативные проекты, реализованные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Гильманова Елена Владимировна</dc:creator>
  <cp:lastModifiedBy>Кириллова Ксения Игоревна</cp:lastModifiedBy>
  <cp:revision>182</cp:revision>
  <dcterms:created xsi:type="dcterms:W3CDTF">2020-11-21T08:59:07Z</dcterms:created>
  <dcterms:modified xsi:type="dcterms:W3CDTF">2022-12-28T11:18:56Z</dcterms:modified>
</cp:coreProperties>
</file>